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4"/>
  </p:notesMasterIdLst>
  <p:sldIdLst>
    <p:sldId id="1501" r:id="rId2"/>
    <p:sldId id="3214" r:id="rId3"/>
    <p:sldId id="3315" r:id="rId4"/>
    <p:sldId id="3215" r:id="rId5"/>
    <p:sldId id="3171" r:id="rId6"/>
    <p:sldId id="3216" r:id="rId7"/>
    <p:sldId id="3272" r:id="rId8"/>
    <p:sldId id="3296" r:id="rId9"/>
    <p:sldId id="3290" r:id="rId10"/>
    <p:sldId id="3289" r:id="rId11"/>
    <p:sldId id="3291" r:id="rId12"/>
    <p:sldId id="3292" r:id="rId13"/>
    <p:sldId id="3287" r:id="rId14"/>
    <p:sldId id="3288" r:id="rId15"/>
    <p:sldId id="3285" r:id="rId16"/>
    <p:sldId id="3286" r:id="rId17"/>
    <p:sldId id="3279" r:id="rId18"/>
    <p:sldId id="3197" r:id="rId19"/>
    <p:sldId id="3253" r:id="rId20"/>
    <p:sldId id="3312" r:id="rId21"/>
    <p:sldId id="3313" r:id="rId22"/>
    <p:sldId id="3224" r:id="rId23"/>
    <p:sldId id="3226" r:id="rId24"/>
    <p:sldId id="3305" r:id="rId25"/>
    <p:sldId id="3306" r:id="rId26"/>
    <p:sldId id="3236" r:id="rId27"/>
    <p:sldId id="1504" r:id="rId28"/>
    <p:sldId id="1514" r:id="rId29"/>
    <p:sldId id="3293" r:id="rId30"/>
    <p:sldId id="3298" r:id="rId31"/>
    <p:sldId id="3314" r:id="rId32"/>
    <p:sldId id="3297" r:id="rId33"/>
    <p:sldId id="3310" r:id="rId34"/>
    <p:sldId id="3311" r:id="rId35"/>
    <p:sldId id="3276" r:id="rId36"/>
    <p:sldId id="3260" r:id="rId37"/>
    <p:sldId id="3231" r:id="rId38"/>
    <p:sldId id="3283" r:id="rId39"/>
    <p:sldId id="3284" r:id="rId40"/>
    <p:sldId id="3299" r:id="rId41"/>
    <p:sldId id="3304" r:id="rId42"/>
    <p:sldId id="3301" r:id="rId43"/>
    <p:sldId id="3302" r:id="rId44"/>
    <p:sldId id="3277" r:id="rId45"/>
    <p:sldId id="3282" r:id="rId46"/>
    <p:sldId id="3232" r:id="rId47"/>
    <p:sldId id="3233" r:id="rId48"/>
    <p:sldId id="3278" r:id="rId49"/>
    <p:sldId id="3309" r:id="rId50"/>
    <p:sldId id="3308" r:id="rId51"/>
    <p:sldId id="3280" r:id="rId52"/>
    <p:sldId id="3281" r:id="rId53"/>
  </p:sldIdLst>
  <p:sldSz cx="12192000" cy="6858000"/>
  <p:notesSz cx="6858000" cy="9144000"/>
  <p:embeddedFontLst>
    <p:embeddedFont>
      <p:font typeface="Bebas Neue" panose="020B0606020202050201" pitchFamily="34"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Museo Sans 100" panose="02000000000000000000" charset="0"/>
      <p:regular r:id="rId62"/>
      <p:italic r:id="rId63"/>
    </p:embeddedFont>
    <p:embeddedFont>
      <p:font typeface="Raleway" pitchFamily="2" charset="0"/>
      <p:regular r:id="rId64"/>
      <p:bold r:id="rId65"/>
      <p:italic r:id="rId66"/>
      <p:boldItalic r:id="rId67"/>
    </p:embeddedFont>
    <p:embeddedFont>
      <p:font typeface="Segoe Condensed" panose="020B0606040200020203" pitchFamily="34" charset="0"/>
      <p:regular r:id="rId68"/>
      <p:bold r:id="rId69"/>
    </p:embeddedFont>
    <p:embeddedFont>
      <p:font typeface="Segoe Print" panose="02000600000000000000" pitchFamily="2" charset="0"/>
      <p:regular r:id="rId70"/>
      <p:bold r:id="rId71"/>
    </p:embeddedFont>
    <p:embeddedFont>
      <p:font typeface="Segoe UI" panose="020B0502040204020203" pitchFamily="34" charset="0"/>
      <p:regular r:id="rId72"/>
      <p:bold r:id="rId73"/>
      <p:italic r:id="rId74"/>
      <p:boldItalic r:id="rId75"/>
    </p:embeddedFont>
    <p:embeddedFont>
      <p:font typeface="Segoe UI Light" panose="020B0502040204020203" pitchFamily="34" charset="0"/>
      <p:regular r:id="rId76"/>
      <p:italic r:id="rId77"/>
    </p:embeddedFont>
    <p:embeddedFont>
      <p:font typeface="Segoe UI Semibold" panose="020B0702040204020203" pitchFamily="34" charset="0"/>
      <p:regular r:id="rId78"/>
      <p:bold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7BA6D0-D443-5748-8081-B9155C49E315}">
          <p14:sldIdLst>
            <p14:sldId id="1501"/>
          </p14:sldIdLst>
        </p14:section>
        <p14:section name="Day 1 Summary" id="{5A76C7F0-9184-674C-913D-D8C754BD2A39}">
          <p14:sldIdLst>
            <p14:sldId id="3214"/>
            <p14:sldId id="3315"/>
            <p14:sldId id="3215"/>
            <p14:sldId id="3171"/>
            <p14:sldId id="3216"/>
          </p14:sldIdLst>
        </p14:section>
        <p14:section name="Day 2 Summary" id="{43F8E2C1-EACE-3C4D-9CE6-9B03FA96D887}">
          <p14:sldIdLst>
            <p14:sldId id="3272"/>
            <p14:sldId id="3296"/>
            <p14:sldId id="3290"/>
            <p14:sldId id="3289"/>
            <p14:sldId id="3291"/>
            <p14:sldId id="3292"/>
            <p14:sldId id="3287"/>
            <p14:sldId id="3288"/>
            <p14:sldId id="3285"/>
            <p14:sldId id="3286"/>
          </p14:sldIdLst>
        </p14:section>
        <p14:section name="Thank yous" id="{371C25D8-7DFD-B04C-83ED-B738A2E92770}">
          <p14:sldIdLst>
            <p14:sldId id="3279"/>
            <p14:sldId id="3197"/>
            <p14:sldId id="3253"/>
            <p14:sldId id="3312"/>
            <p14:sldId id="3313"/>
            <p14:sldId id="3224"/>
            <p14:sldId id="3226"/>
            <p14:sldId id="3305"/>
            <p14:sldId id="3306"/>
            <p14:sldId id="3236"/>
            <p14:sldId id="1504"/>
            <p14:sldId id="1514"/>
            <p14:sldId id="3293"/>
          </p14:sldIdLst>
        </p14:section>
        <p14:section name="Bingo" id="{E4CD491F-AB25-BF43-87B3-B99A1837539B}">
          <p14:sldIdLst>
            <p14:sldId id="3298"/>
            <p14:sldId id="3314"/>
            <p14:sldId id="3297"/>
            <p14:sldId id="3310"/>
          </p14:sldIdLst>
        </p14:section>
        <p14:section name="Best Artifact Awards" id="{41AB050D-03D9-044D-B695-9B8F5B35C470}">
          <p14:sldIdLst>
            <p14:sldId id="3311"/>
            <p14:sldId id="3276"/>
            <p14:sldId id="3260"/>
            <p14:sldId id="3231"/>
            <p14:sldId id="3283"/>
          </p14:sldIdLst>
        </p14:section>
        <p14:section name="SRC" id="{55F35AB0-245C-644C-816B-7D43E96EBE5D}">
          <p14:sldIdLst>
            <p14:sldId id="3284"/>
            <p14:sldId id="3299"/>
            <p14:sldId id="3304"/>
            <p14:sldId id="3301"/>
          </p14:sldIdLst>
        </p14:section>
        <p14:section name="Best Paper Awards" id="{C5293685-7DED-384A-A091-EAD277EB02C7}">
          <p14:sldIdLst>
            <p14:sldId id="3302"/>
            <p14:sldId id="3277"/>
            <p14:sldId id="3282"/>
            <p14:sldId id="3232"/>
            <p14:sldId id="3233"/>
            <p14:sldId id="3278"/>
          </p14:sldIdLst>
        </p14:section>
        <p14:section name="ASSETS2023" id="{BD911B52-08B4-DF47-A48E-D21CF65E2ABB}">
          <p14:sldIdLst>
            <p14:sldId id="3309"/>
            <p14:sldId id="3308"/>
            <p14:sldId id="3280"/>
            <p14:sldId id="3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33"/>
    <p:restoredTop sz="86395"/>
  </p:normalViewPr>
  <p:slideViewPr>
    <p:cSldViewPr snapToGrid="0">
      <p:cViewPr varScale="1">
        <p:scale>
          <a:sx n="78" d="100"/>
          <a:sy n="78" d="100"/>
        </p:scale>
        <p:origin x="36" y="6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7.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810D2-693B-0C4B-BA56-A6C394EA99C7}"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FDA43-FB7F-114E-A4DE-4088BD340474}" type="slidenum">
              <a:rPr lang="en-US" smtClean="0"/>
              <a:t>‹#›</a:t>
            </a:fld>
            <a:endParaRPr lang="en-US"/>
          </a:p>
        </p:txBody>
      </p:sp>
    </p:spTree>
    <p:extLst>
      <p:ext uri="{BB962C8B-B14F-4D97-AF65-F5344CB8AC3E}">
        <p14:creationId xmlns:p14="http://schemas.microsoft.com/office/powerpoint/2010/main" val="429238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1</a:t>
            </a:fld>
            <a:endParaRPr lang="en-US"/>
          </a:p>
        </p:txBody>
      </p:sp>
    </p:spTree>
    <p:extLst>
      <p:ext uri="{BB962C8B-B14F-4D97-AF65-F5344CB8AC3E}">
        <p14:creationId xmlns:p14="http://schemas.microsoft.com/office/powerpoint/2010/main" val="109081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10</a:t>
            </a:fld>
            <a:endParaRPr lang="en-US"/>
          </a:p>
        </p:txBody>
      </p:sp>
    </p:spTree>
    <p:extLst>
      <p:ext uri="{BB962C8B-B14F-4D97-AF65-F5344CB8AC3E}">
        <p14:creationId xmlns:p14="http://schemas.microsoft.com/office/powerpoint/2010/main" val="14822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11</a:t>
            </a:fld>
            <a:endParaRPr lang="en-US"/>
          </a:p>
        </p:txBody>
      </p:sp>
    </p:spTree>
    <p:extLst>
      <p:ext uri="{BB962C8B-B14F-4D97-AF65-F5344CB8AC3E}">
        <p14:creationId xmlns:p14="http://schemas.microsoft.com/office/powerpoint/2010/main" val="529367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12</a:t>
            </a:fld>
            <a:endParaRPr lang="en-US"/>
          </a:p>
        </p:txBody>
      </p:sp>
    </p:spTree>
    <p:extLst>
      <p:ext uri="{BB962C8B-B14F-4D97-AF65-F5344CB8AC3E}">
        <p14:creationId xmlns:p14="http://schemas.microsoft.com/office/powerpoint/2010/main" val="387794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13</a:t>
            </a:fld>
            <a:endParaRPr lang="en-US"/>
          </a:p>
        </p:txBody>
      </p:sp>
    </p:spTree>
    <p:extLst>
      <p:ext uri="{BB962C8B-B14F-4D97-AF65-F5344CB8AC3E}">
        <p14:creationId xmlns:p14="http://schemas.microsoft.com/office/powerpoint/2010/main" val="317739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selfie with ACM President </a:t>
            </a:r>
            <a:r>
              <a:rPr lang="en-US" dirty="0" err="1"/>
              <a:t>Yannia</a:t>
            </a:r>
            <a:r>
              <a:rPr lang="en-US" dirty="0"/>
              <a:t> </a:t>
            </a:r>
            <a:r>
              <a:rPr lang="en-US" dirty="0" err="1"/>
              <a:t>Ioaniddis</a:t>
            </a:r>
            <a:r>
              <a:rPr lang="en-US" dirty="0"/>
              <a:t>, Andy </a:t>
            </a:r>
            <a:r>
              <a:rPr lang="en-US" dirty="0" err="1"/>
              <a:t>Begel</a:t>
            </a:r>
            <a:r>
              <a:rPr lang="en-US" dirty="0"/>
              <a:t>, Louanne Boyd, Karyn Moffat, and Leah </a:t>
            </a:r>
            <a:r>
              <a:rPr lang="en-US" dirty="0" err="1"/>
              <a:t>Findlater</a:t>
            </a:r>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14</a:t>
            </a:fld>
            <a:endParaRPr lang="en-US"/>
          </a:p>
        </p:txBody>
      </p:sp>
    </p:spTree>
    <p:extLst>
      <p:ext uri="{BB962C8B-B14F-4D97-AF65-F5344CB8AC3E}">
        <p14:creationId xmlns:p14="http://schemas.microsoft.com/office/powerpoint/2010/main" val="267860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t>
            </a:r>
            <a:r>
              <a:rPr lang="en-US" dirty="0" err="1"/>
              <a:t>Laurianne</a:t>
            </a:r>
            <a:r>
              <a:rPr lang="en-US" dirty="0"/>
              <a:t> </a:t>
            </a:r>
            <a:r>
              <a:rPr lang="en-US" dirty="0" err="1"/>
              <a:t>Sitbon</a:t>
            </a:r>
            <a:r>
              <a:rPr lang="en-US" dirty="0"/>
              <a:t> and Kelly Mack</a:t>
            </a:r>
          </a:p>
        </p:txBody>
      </p:sp>
      <p:sp>
        <p:nvSpPr>
          <p:cNvPr id="4" name="Slide Number Placeholder 3"/>
          <p:cNvSpPr>
            <a:spLocks noGrp="1"/>
          </p:cNvSpPr>
          <p:nvPr>
            <p:ph type="sldNum" sz="quarter" idx="5"/>
          </p:nvPr>
        </p:nvSpPr>
        <p:spPr/>
        <p:txBody>
          <a:bodyPr/>
          <a:lstStyle/>
          <a:p>
            <a:fld id="{871FDA43-FB7F-114E-A4DE-4088BD340474}" type="slidenum">
              <a:rPr lang="en-US" smtClean="0"/>
              <a:t>15</a:t>
            </a:fld>
            <a:endParaRPr lang="en-US"/>
          </a:p>
        </p:txBody>
      </p:sp>
    </p:spTree>
    <p:extLst>
      <p:ext uri="{BB962C8B-B14F-4D97-AF65-F5344CB8AC3E}">
        <p14:creationId xmlns:p14="http://schemas.microsoft.com/office/powerpoint/2010/main" val="413025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16</a:t>
            </a:fld>
            <a:endParaRPr lang="en-US"/>
          </a:p>
        </p:txBody>
      </p:sp>
    </p:spTree>
    <p:extLst>
      <p:ext uri="{BB962C8B-B14F-4D97-AF65-F5344CB8AC3E}">
        <p14:creationId xmlns:p14="http://schemas.microsoft.com/office/powerpoint/2010/main" val="404399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 of this is because of the incredible work of the community… so allow me just a few moments for thank </a:t>
            </a:r>
            <a:r>
              <a:rPr lang="en-US" dirty="0" err="1"/>
              <a:t>yous</a:t>
            </a:r>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17</a:t>
            </a:fld>
            <a:endParaRPr lang="en-US"/>
          </a:p>
        </p:txBody>
      </p:sp>
    </p:spTree>
    <p:extLst>
      <p:ext uri="{BB962C8B-B14F-4D97-AF65-F5344CB8AC3E}">
        <p14:creationId xmlns:p14="http://schemas.microsoft.com/office/powerpoint/2010/main" val="226152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 members of the organizing committee from 15 countries, many who went above and beyond planning both virtual and in-person components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FDA43-FB7F-114E-A4DE-4088BD340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0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19</a:t>
            </a:fld>
            <a:endParaRPr lang="en-US"/>
          </a:p>
        </p:txBody>
      </p:sp>
    </p:spTree>
    <p:extLst>
      <p:ext uri="{BB962C8B-B14F-4D97-AF65-F5344CB8AC3E}">
        <p14:creationId xmlns:p14="http://schemas.microsoft.com/office/powerpoint/2010/main" val="3929252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C04AB-493D-44ED-A75A-2262AEA7922D}" type="slidenum">
              <a:rPr lang="en-US" smtClean="0"/>
              <a:t>2</a:t>
            </a:fld>
            <a:endParaRPr lang="en-US"/>
          </a:p>
        </p:txBody>
      </p:sp>
    </p:spTree>
    <p:extLst>
      <p:ext uri="{BB962C8B-B14F-4D97-AF65-F5344CB8AC3E}">
        <p14:creationId xmlns:p14="http://schemas.microsoft.com/office/powerpoint/2010/main" val="148221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20</a:t>
            </a:fld>
            <a:endParaRPr lang="en-US"/>
          </a:p>
        </p:txBody>
      </p:sp>
    </p:spTree>
    <p:extLst>
      <p:ext uri="{BB962C8B-B14F-4D97-AF65-F5344CB8AC3E}">
        <p14:creationId xmlns:p14="http://schemas.microsoft.com/office/powerpoint/2010/main" val="342684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21</a:t>
            </a:fld>
            <a:endParaRPr lang="en-US"/>
          </a:p>
        </p:txBody>
      </p:sp>
    </p:spTree>
    <p:extLst>
      <p:ext uri="{BB962C8B-B14F-4D97-AF65-F5344CB8AC3E}">
        <p14:creationId xmlns:p14="http://schemas.microsoft.com/office/powerpoint/2010/main" val="1245752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 program committee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FDA43-FB7F-114E-A4DE-4088BD340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738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23</a:t>
            </a:fld>
            <a:endParaRPr lang="en-US"/>
          </a:p>
        </p:txBody>
      </p:sp>
    </p:spTree>
    <p:extLst>
      <p:ext uri="{BB962C8B-B14F-4D97-AF65-F5344CB8AC3E}">
        <p14:creationId xmlns:p14="http://schemas.microsoft.com/office/powerpoint/2010/main" val="1970244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student volunteers -- 10 in person and 40 virtual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FDA43-FB7F-114E-A4DE-4088BD340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97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25</a:t>
            </a:fld>
            <a:endParaRPr lang="en-US"/>
          </a:p>
        </p:txBody>
      </p:sp>
    </p:spTree>
    <p:extLst>
      <p:ext uri="{BB962C8B-B14F-4D97-AF65-F5344CB8AC3E}">
        <p14:creationId xmlns:p14="http://schemas.microsoft.com/office/powerpoint/2010/main" val="254265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17 sponsors, for which this conference would otherwise not happen</a:t>
            </a:r>
          </a:p>
          <a:p>
            <a:endParaRPr lang="en-US" dirty="0"/>
          </a:p>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26</a:t>
            </a:fld>
            <a:endParaRPr lang="en-US"/>
          </a:p>
        </p:txBody>
      </p:sp>
    </p:spTree>
    <p:extLst>
      <p:ext uri="{BB962C8B-B14F-4D97-AF65-F5344CB8AC3E}">
        <p14:creationId xmlns:p14="http://schemas.microsoft.com/office/powerpoint/2010/main" val="3821445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thank Fable</a:t>
            </a:r>
          </a:p>
        </p:txBody>
      </p:sp>
      <p:sp>
        <p:nvSpPr>
          <p:cNvPr id="4" name="Slide Number Placeholder 3"/>
          <p:cNvSpPr>
            <a:spLocks noGrp="1"/>
          </p:cNvSpPr>
          <p:nvPr>
            <p:ph type="sldNum" sz="quarter" idx="5"/>
          </p:nvPr>
        </p:nvSpPr>
        <p:spPr/>
        <p:txBody>
          <a:bodyPr/>
          <a:lstStyle/>
          <a:p>
            <a:fld id="{871FDA43-FB7F-114E-A4DE-4088BD340474}" type="slidenum">
              <a:rPr lang="en-US" smtClean="0"/>
              <a:t>27</a:t>
            </a:fld>
            <a:endParaRPr lang="en-US"/>
          </a:p>
        </p:txBody>
      </p:sp>
    </p:spTree>
    <p:extLst>
      <p:ext uri="{BB962C8B-B14F-4D97-AF65-F5344CB8AC3E}">
        <p14:creationId xmlns:p14="http://schemas.microsoft.com/office/powerpoint/2010/main" val="886587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Jon Froehlich, an Associate Professor in Computer Science at UW and the General Chair of ASSETS2022</a:t>
            </a:r>
          </a:p>
          <a:p>
            <a:endParaRPr lang="en-US" dirty="0"/>
          </a:p>
          <a:p>
            <a:r>
              <a:rPr lang="en-US" dirty="0"/>
              <a:t>On behalf of our ASSETS leadership team and the entire Organizing Committee, it is my tremendous pleasure to welcome you to ASSETS in Greece</a:t>
            </a:r>
          </a:p>
        </p:txBody>
      </p:sp>
      <p:sp>
        <p:nvSpPr>
          <p:cNvPr id="4" name="Slide Number Placeholder 3"/>
          <p:cNvSpPr>
            <a:spLocks noGrp="1"/>
          </p:cNvSpPr>
          <p:nvPr>
            <p:ph type="sldNum" sz="quarter" idx="5"/>
          </p:nvPr>
        </p:nvSpPr>
        <p:spPr/>
        <p:txBody>
          <a:bodyPr/>
          <a:lstStyle/>
          <a:p>
            <a:fld id="{871FDA43-FB7F-114E-A4DE-4088BD340474}" type="slidenum">
              <a:rPr lang="en-US" smtClean="0"/>
              <a:t>28</a:t>
            </a:fld>
            <a:endParaRPr lang="en-US"/>
          </a:p>
        </p:txBody>
      </p:sp>
    </p:spTree>
    <p:extLst>
      <p:ext uri="{BB962C8B-B14F-4D97-AF65-F5344CB8AC3E}">
        <p14:creationId xmlns:p14="http://schemas.microsoft.com/office/powerpoint/2010/main" val="2177058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29</a:t>
            </a:fld>
            <a:endParaRPr lang="en-US"/>
          </a:p>
        </p:txBody>
      </p:sp>
    </p:spTree>
    <p:extLst>
      <p:ext uri="{BB962C8B-B14F-4D97-AF65-F5344CB8AC3E}">
        <p14:creationId xmlns:p14="http://schemas.microsoft.com/office/powerpoint/2010/main" val="8055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3</a:t>
            </a:fld>
            <a:endParaRPr lang="en-US"/>
          </a:p>
        </p:txBody>
      </p:sp>
    </p:spTree>
    <p:extLst>
      <p:ext uri="{BB962C8B-B14F-4D97-AF65-F5344CB8AC3E}">
        <p14:creationId xmlns:p14="http://schemas.microsoft.com/office/powerpoint/2010/main" val="4267281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30</a:t>
            </a:fld>
            <a:endParaRPr lang="en-US"/>
          </a:p>
        </p:txBody>
      </p:sp>
    </p:spTree>
    <p:extLst>
      <p:ext uri="{BB962C8B-B14F-4D97-AF65-F5344CB8AC3E}">
        <p14:creationId xmlns:p14="http://schemas.microsoft.com/office/powerpoint/2010/main" val="2550202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amazing SVs Katerina and Artemis showing off the t-shirts at the Acropolis Museum and Cafe</a:t>
            </a:r>
          </a:p>
        </p:txBody>
      </p:sp>
      <p:sp>
        <p:nvSpPr>
          <p:cNvPr id="4" name="Slide Number Placeholder 3"/>
          <p:cNvSpPr>
            <a:spLocks noGrp="1"/>
          </p:cNvSpPr>
          <p:nvPr>
            <p:ph type="sldNum" sz="quarter" idx="5"/>
          </p:nvPr>
        </p:nvSpPr>
        <p:spPr/>
        <p:txBody>
          <a:bodyPr/>
          <a:lstStyle/>
          <a:p>
            <a:fld id="{871FDA43-FB7F-114E-A4DE-4088BD340474}" type="slidenum">
              <a:rPr lang="en-US" smtClean="0"/>
              <a:t>31</a:t>
            </a:fld>
            <a:endParaRPr lang="en-US"/>
          </a:p>
        </p:txBody>
      </p:sp>
    </p:spTree>
    <p:extLst>
      <p:ext uri="{BB962C8B-B14F-4D97-AF65-F5344CB8AC3E}">
        <p14:creationId xmlns:p14="http://schemas.microsoft.com/office/powerpoint/2010/main" val="2174345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32</a:t>
            </a:fld>
            <a:endParaRPr lang="en-US"/>
          </a:p>
        </p:txBody>
      </p:sp>
    </p:spTree>
    <p:extLst>
      <p:ext uri="{BB962C8B-B14F-4D97-AF65-F5344CB8AC3E}">
        <p14:creationId xmlns:p14="http://schemas.microsoft.com/office/powerpoint/2010/main" val="195735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F6368"/>
                </a:solidFill>
                <a:effectLst/>
                <a:latin typeface="arial" panose="020B0604020202020204" pitchFamily="34" charset="0"/>
              </a:rPr>
              <a:t>Leandro</a:t>
            </a:r>
            <a:r>
              <a:rPr lang="en-US" b="0" i="0" dirty="0">
                <a:solidFill>
                  <a:srgbClr val="4D5156"/>
                </a:solidFill>
                <a:effectLst/>
                <a:latin typeface="arial" panose="020B0604020202020204" pitchFamily="34" charset="0"/>
              </a:rPr>
              <a:t> is a Research Assistant and Ph.D. Student at USI</a:t>
            </a:r>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33</a:t>
            </a:fld>
            <a:endParaRPr lang="en-US"/>
          </a:p>
        </p:txBody>
      </p:sp>
    </p:spTree>
    <p:extLst>
      <p:ext uri="{BB962C8B-B14F-4D97-AF65-F5344CB8AC3E}">
        <p14:creationId xmlns:p14="http://schemas.microsoft.com/office/powerpoint/2010/main" val="2028690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PhD student at University of Toronto</a:t>
            </a:r>
          </a:p>
        </p:txBody>
      </p:sp>
      <p:sp>
        <p:nvSpPr>
          <p:cNvPr id="4" name="Slide Number Placeholder 3"/>
          <p:cNvSpPr>
            <a:spLocks noGrp="1"/>
          </p:cNvSpPr>
          <p:nvPr>
            <p:ph type="sldNum" sz="quarter" idx="5"/>
          </p:nvPr>
        </p:nvSpPr>
        <p:spPr/>
        <p:txBody>
          <a:bodyPr/>
          <a:lstStyle/>
          <a:p>
            <a:fld id="{871FDA43-FB7F-114E-A4DE-4088BD340474}" type="slidenum">
              <a:rPr lang="en-US" smtClean="0"/>
              <a:t>34</a:t>
            </a:fld>
            <a:endParaRPr lang="en-US"/>
          </a:p>
        </p:txBody>
      </p:sp>
    </p:spTree>
    <p:extLst>
      <p:ext uri="{BB962C8B-B14F-4D97-AF65-F5344CB8AC3E}">
        <p14:creationId xmlns:p14="http://schemas.microsoft.com/office/powerpoint/2010/main" val="317834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35</a:t>
            </a:fld>
            <a:endParaRPr lang="en-US"/>
          </a:p>
        </p:txBody>
      </p:sp>
    </p:spTree>
    <p:extLst>
      <p:ext uri="{BB962C8B-B14F-4D97-AF65-F5344CB8AC3E}">
        <p14:creationId xmlns:p14="http://schemas.microsoft.com/office/powerpoint/2010/main" val="2506909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4D5F"/>
                </a:solidFill>
                <a:effectLst/>
                <a:latin typeface="Arial" panose="020B0604020202020204" pitchFamily="34" charset="0"/>
              </a:rPr>
              <a:t>We’re happy to once again have a Best Artifact Award. Please vote for your choice of Best Artifact through the link on the conference web page </a:t>
            </a:r>
          </a:p>
          <a:p>
            <a:endParaRPr lang="en-US" dirty="0">
              <a:solidFill>
                <a:srgbClr val="444D5F"/>
              </a:solidFill>
              <a:effectLst/>
              <a:latin typeface="Arial" panose="020B0604020202020204" pitchFamily="34" charset="0"/>
            </a:endParaRPr>
          </a:p>
          <a:p>
            <a:r>
              <a:rPr lang="en-US" dirty="0">
                <a:solidFill>
                  <a:srgbClr val="444D5F"/>
                </a:solidFill>
                <a:effectLst/>
                <a:latin typeface="Arial" panose="020B0604020202020204" pitchFamily="34" charset="0"/>
              </a:rPr>
              <a:t>----</a:t>
            </a:r>
          </a:p>
          <a:p>
            <a:endParaRPr lang="en-US" dirty="0">
              <a:solidFill>
                <a:srgbClr val="444D5F"/>
              </a:solidFill>
              <a:effectLst/>
              <a:latin typeface="Arial" panose="020B0604020202020204" pitchFamily="34" charset="0"/>
            </a:endParaRPr>
          </a:p>
          <a:p>
            <a:r>
              <a:rPr lang="en-US" dirty="0">
                <a:solidFill>
                  <a:srgbClr val="444D5F"/>
                </a:solidFill>
                <a:effectLst/>
                <a:latin typeface="Arial" panose="020B0604020202020204" pitchFamily="34" charset="0"/>
              </a:rPr>
              <a:t>publicly available apps, data sets, commercial products, or open-source projects on the conference web page. </a:t>
            </a:r>
          </a:p>
          <a:p>
            <a:endParaRPr lang="en-US" dirty="0">
              <a:solidFill>
                <a:srgbClr val="444D5F"/>
              </a:solidFill>
              <a:effectLst/>
              <a:latin typeface="Arial" panose="020B0604020202020204" pitchFamily="34" charset="0"/>
            </a:endParaRPr>
          </a:p>
          <a:p>
            <a:r>
              <a:rPr lang="en-US" dirty="0">
                <a:solidFill>
                  <a:srgbClr val="444D5F"/>
                </a:solidFill>
                <a:effectLst/>
                <a:latin typeface="Arial" panose="020B0604020202020204" pitchFamily="34" charset="0"/>
              </a:rPr>
              <a:t>The Top-3 Best Artifacts will be selected based on the project’s contribution to the field of accessibility. A combination of delegate voting and input from a panel of judges will determine the winners.</a:t>
            </a:r>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36</a:t>
            </a:fld>
            <a:endParaRPr lang="en-US"/>
          </a:p>
        </p:txBody>
      </p:sp>
    </p:spTree>
    <p:extLst>
      <p:ext uri="{BB962C8B-B14F-4D97-AF65-F5344CB8AC3E}">
        <p14:creationId xmlns:p14="http://schemas.microsoft.com/office/powerpoint/2010/main" val="855921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37</a:t>
            </a:fld>
            <a:endParaRPr lang="en-US"/>
          </a:p>
        </p:txBody>
      </p:sp>
    </p:spTree>
    <p:extLst>
      <p:ext uri="{BB962C8B-B14F-4D97-AF65-F5344CB8AC3E}">
        <p14:creationId xmlns:p14="http://schemas.microsoft.com/office/powerpoint/2010/main" val="342689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latin typeface="Segoe UI Semibold" panose="020B0502040204020203" pitchFamily="34" charset="0"/>
                <a:ea typeface="Segoe UI Semibold" panose="020B0502040204020203" pitchFamily="34" charset="0"/>
                <a:cs typeface="Segoe UI Semibold" panose="020B0502040204020203" pitchFamily="34" charset="0"/>
              </a:rPr>
              <a:t>UnlockedMaps</a:t>
            </a:r>
            <a:r>
              <a:rPr lang="en-US" sz="1400" b="1" dirty="0">
                <a:latin typeface="Segoe UI Semibold" panose="020B0502040204020203" pitchFamily="34" charset="0"/>
                <a:ea typeface="Segoe UI Semibold" panose="020B0502040204020203" pitchFamily="34" charset="0"/>
                <a:cs typeface="Segoe UI Semibold" panose="020B0502040204020203" pitchFamily="34" charset="0"/>
              </a:rPr>
              <a:t>: Visualizing Real-Time Accessibility of Urban Rail Transit Using a Web-Based Map</a:t>
            </a:r>
            <a:br>
              <a:rPr lang="en-US" sz="14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200" dirty="0" err="1"/>
              <a:t>Ather</a:t>
            </a:r>
            <a:r>
              <a:rPr lang="en-US" sz="1200" dirty="0"/>
              <a:t> Sharif, </a:t>
            </a:r>
            <a:r>
              <a:rPr lang="en-US" sz="1200" dirty="0" err="1"/>
              <a:t>Aneesha</a:t>
            </a:r>
            <a:r>
              <a:rPr lang="en-US" sz="1200" dirty="0"/>
              <a:t> Ramesh, </a:t>
            </a:r>
            <a:r>
              <a:rPr lang="en-US" sz="1200" dirty="0" err="1"/>
              <a:t>Trung</a:t>
            </a:r>
            <a:r>
              <a:rPr lang="en-US" sz="1200" dirty="0"/>
              <a:t>-Anh Nguyen, Luna Chen, Kent Richard Zeng, </a:t>
            </a:r>
            <a:r>
              <a:rPr lang="en-US" sz="1200" dirty="0" err="1"/>
              <a:t>Lanqing</a:t>
            </a:r>
            <a:r>
              <a:rPr lang="en-US" sz="1200" dirty="0"/>
              <a:t> Hou, </a:t>
            </a:r>
            <a:r>
              <a:rPr lang="en-US" sz="1200" dirty="0" err="1"/>
              <a:t>Xuhai</a:t>
            </a:r>
            <a:r>
              <a:rPr lang="en-US" sz="1200" dirty="0"/>
              <a:t> Xu</a:t>
            </a:r>
          </a:p>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38</a:t>
            </a:fld>
            <a:endParaRPr lang="en-US"/>
          </a:p>
        </p:txBody>
      </p:sp>
    </p:spTree>
    <p:extLst>
      <p:ext uri="{BB962C8B-B14F-4D97-AF65-F5344CB8AC3E}">
        <p14:creationId xmlns:p14="http://schemas.microsoft.com/office/powerpoint/2010/main" val="2058929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39</a:t>
            </a:fld>
            <a:endParaRPr lang="en-US"/>
          </a:p>
        </p:txBody>
      </p:sp>
    </p:spTree>
    <p:extLst>
      <p:ext uri="{BB962C8B-B14F-4D97-AF65-F5344CB8AC3E}">
        <p14:creationId xmlns:p14="http://schemas.microsoft.com/office/powerpoint/2010/main" val="245937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Discord was totally alive yesterday. Let’s keep it up!</a:t>
            </a:r>
          </a:p>
        </p:txBody>
      </p:sp>
      <p:sp>
        <p:nvSpPr>
          <p:cNvPr id="4" name="Slide Number Placeholder 3"/>
          <p:cNvSpPr>
            <a:spLocks noGrp="1"/>
          </p:cNvSpPr>
          <p:nvPr>
            <p:ph type="sldNum" sz="quarter" idx="5"/>
          </p:nvPr>
        </p:nvSpPr>
        <p:spPr/>
        <p:txBody>
          <a:bodyPr/>
          <a:lstStyle/>
          <a:p>
            <a:fld id="{871FDA43-FB7F-114E-A4DE-4088BD340474}" type="slidenum">
              <a:rPr lang="en-US" smtClean="0"/>
              <a:t>4</a:t>
            </a:fld>
            <a:endParaRPr lang="en-US"/>
          </a:p>
        </p:txBody>
      </p:sp>
    </p:spTree>
    <p:extLst>
      <p:ext uri="{BB962C8B-B14F-4D97-AF65-F5344CB8AC3E}">
        <p14:creationId xmlns:p14="http://schemas.microsoft.com/office/powerpoint/2010/main" val="3851343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40</a:t>
            </a:fld>
            <a:endParaRPr lang="en-US"/>
          </a:p>
        </p:txBody>
      </p:sp>
    </p:spTree>
    <p:extLst>
      <p:ext uri="{BB962C8B-B14F-4D97-AF65-F5344CB8AC3E}">
        <p14:creationId xmlns:p14="http://schemas.microsoft.com/office/powerpoint/2010/main" val="1138064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41</a:t>
            </a:fld>
            <a:endParaRPr lang="en-US"/>
          </a:p>
        </p:txBody>
      </p:sp>
    </p:spTree>
    <p:extLst>
      <p:ext uri="{BB962C8B-B14F-4D97-AF65-F5344CB8AC3E}">
        <p14:creationId xmlns:p14="http://schemas.microsoft.com/office/powerpoint/2010/main" val="2698521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42</a:t>
            </a:fld>
            <a:endParaRPr lang="en-US"/>
          </a:p>
        </p:txBody>
      </p:sp>
    </p:spTree>
    <p:extLst>
      <p:ext uri="{BB962C8B-B14F-4D97-AF65-F5344CB8AC3E}">
        <p14:creationId xmlns:p14="http://schemas.microsoft.com/office/powerpoint/2010/main" val="3828691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43</a:t>
            </a:fld>
            <a:endParaRPr lang="en-US"/>
          </a:p>
        </p:txBody>
      </p:sp>
    </p:spTree>
    <p:extLst>
      <p:ext uri="{BB962C8B-B14F-4D97-AF65-F5344CB8AC3E}">
        <p14:creationId xmlns:p14="http://schemas.microsoft.com/office/powerpoint/2010/main" val="1392529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44</a:t>
            </a:fld>
            <a:endParaRPr lang="en-US"/>
          </a:p>
        </p:txBody>
      </p:sp>
    </p:spTree>
    <p:extLst>
      <p:ext uri="{BB962C8B-B14F-4D97-AF65-F5344CB8AC3E}">
        <p14:creationId xmlns:p14="http://schemas.microsoft.com/office/powerpoint/2010/main" val="2168153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year’s best papers were selected by a best paper committee composed of five people and led by Professor </a:t>
            </a:r>
            <a:r>
              <a:rPr lang="en-US" dirty="0" err="1"/>
              <a:t>Hornof</a:t>
            </a:r>
            <a:r>
              <a:rPr lang="en-US" dirty="0"/>
              <a:t> at the University of Oregon</a:t>
            </a:r>
          </a:p>
        </p:txBody>
      </p:sp>
      <p:sp>
        <p:nvSpPr>
          <p:cNvPr id="4" name="Slide Number Placeholder 3"/>
          <p:cNvSpPr>
            <a:spLocks noGrp="1"/>
          </p:cNvSpPr>
          <p:nvPr>
            <p:ph type="sldNum" sz="quarter" idx="5"/>
          </p:nvPr>
        </p:nvSpPr>
        <p:spPr/>
        <p:txBody>
          <a:bodyPr/>
          <a:lstStyle/>
          <a:p>
            <a:fld id="{871FDA43-FB7F-114E-A4DE-4088BD340474}" type="slidenum">
              <a:rPr lang="en-US" smtClean="0"/>
              <a:t>45</a:t>
            </a:fld>
            <a:endParaRPr lang="en-US"/>
          </a:p>
        </p:txBody>
      </p:sp>
    </p:spTree>
    <p:extLst>
      <p:ext uri="{BB962C8B-B14F-4D97-AF65-F5344CB8AC3E}">
        <p14:creationId xmlns:p14="http://schemas.microsoft.com/office/powerpoint/2010/main" val="342689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papers are…</a:t>
            </a:r>
          </a:p>
          <a:p>
            <a:endParaRPr lang="en-US" dirty="0"/>
          </a:p>
          <a:p>
            <a:r>
              <a:rPr lang="en-US" dirty="0"/>
              <a:t>(please hold your applause)</a:t>
            </a:r>
          </a:p>
        </p:txBody>
      </p:sp>
      <p:sp>
        <p:nvSpPr>
          <p:cNvPr id="4" name="Slide Number Placeholder 3"/>
          <p:cNvSpPr>
            <a:spLocks noGrp="1"/>
          </p:cNvSpPr>
          <p:nvPr>
            <p:ph type="sldNum" sz="quarter" idx="5"/>
          </p:nvPr>
        </p:nvSpPr>
        <p:spPr/>
        <p:txBody>
          <a:bodyPr/>
          <a:lstStyle/>
          <a:p>
            <a:fld id="{871FDA43-FB7F-114E-A4DE-4088BD340474}" type="slidenum">
              <a:rPr lang="en-US" smtClean="0"/>
              <a:t>46</a:t>
            </a:fld>
            <a:endParaRPr lang="en-US"/>
          </a:p>
        </p:txBody>
      </p:sp>
    </p:spTree>
    <p:extLst>
      <p:ext uri="{BB962C8B-B14F-4D97-AF65-F5344CB8AC3E}">
        <p14:creationId xmlns:p14="http://schemas.microsoft.com/office/powerpoint/2010/main" val="471430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47</a:t>
            </a:fld>
            <a:endParaRPr lang="en-US"/>
          </a:p>
        </p:txBody>
      </p:sp>
    </p:spTree>
    <p:extLst>
      <p:ext uri="{BB962C8B-B14F-4D97-AF65-F5344CB8AC3E}">
        <p14:creationId xmlns:p14="http://schemas.microsoft.com/office/powerpoint/2010/main" val="620833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student paper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Semibold" panose="020B0502040204020203" pitchFamily="34" charset="0"/>
                <a:ea typeface="Segoe UI Semibold" panose="020B0502040204020203" pitchFamily="34" charset="0"/>
                <a:cs typeface="Segoe UI Semibold" panose="020B0502040204020203" pitchFamily="34" charset="0"/>
              </a:rPr>
              <a:t>AAC with Automated Vocabulary from Photographs: Insights from School and Speech-Language Therapy Settings</a:t>
            </a:r>
            <a:br>
              <a:rPr lang="en-US" sz="11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100" dirty="0"/>
              <a:t>Mauricio Fontana de Vargas, </a:t>
            </a:r>
            <a:r>
              <a:rPr lang="en-US" sz="1100" dirty="0" err="1"/>
              <a:t>Jiamin</a:t>
            </a:r>
            <a:r>
              <a:rPr lang="en-US" sz="1100" dirty="0"/>
              <a:t> Dai, Karyn Moffatt, McGill University</a:t>
            </a:r>
          </a:p>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48</a:t>
            </a:fld>
            <a:endParaRPr lang="en-US"/>
          </a:p>
        </p:txBody>
      </p:sp>
    </p:spTree>
    <p:extLst>
      <p:ext uri="{BB962C8B-B14F-4D97-AF65-F5344CB8AC3E}">
        <p14:creationId xmlns:p14="http://schemas.microsoft.com/office/powerpoint/2010/main" val="11902090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Paper: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Semibold" panose="020B0502040204020203" pitchFamily="34" charset="0"/>
                <a:ea typeface="Segoe UI Semibold" panose="020B0502040204020203" pitchFamily="34" charset="0"/>
                <a:cs typeface="Segoe UI Semibold" panose="020B0502040204020203" pitchFamily="34" charset="0"/>
              </a:rPr>
              <a:t>A Collaborative Approach to Support Medication Management in Older Adults with Mild Cognitive Impairment Using Conversational Assistants (CAs)</a:t>
            </a:r>
            <a:br>
              <a:rPr lang="en-US" sz="12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200" dirty="0"/>
              <a:t>Niharika Mathur</a:t>
            </a:r>
            <a:r>
              <a:rPr lang="en-US" sz="1200" baseline="30000" dirty="0"/>
              <a:t>1</a:t>
            </a:r>
            <a:r>
              <a:rPr lang="en-US" sz="1200" dirty="0"/>
              <a:t>,  Tamara Zubatiy</a:t>
            </a:r>
            <a:r>
              <a:rPr lang="en-US" sz="1200" baseline="30000" dirty="0"/>
              <a:t>1</a:t>
            </a:r>
            <a:r>
              <a:rPr lang="en-US" sz="1200" dirty="0"/>
              <a:t>, </a:t>
            </a:r>
            <a:r>
              <a:rPr lang="en-US" sz="1200" dirty="0" err="1"/>
              <a:t>Jiachen</a:t>
            </a:r>
            <a:r>
              <a:rPr lang="en-US" sz="1200" dirty="0"/>
              <a:t> Li</a:t>
            </a:r>
            <a:r>
              <a:rPr lang="en-US" sz="1200" baseline="30000" dirty="0"/>
              <a:t>1</a:t>
            </a:r>
            <a:r>
              <a:rPr lang="en-US" sz="1200" dirty="0"/>
              <a:t>, Brian Jones</a:t>
            </a:r>
            <a:r>
              <a:rPr lang="en-US" sz="1200" baseline="30000" dirty="0"/>
              <a:t>1</a:t>
            </a:r>
            <a:r>
              <a:rPr lang="en-US" sz="1200" dirty="0"/>
              <a:t>, Elizabeth Mynatt</a:t>
            </a:r>
            <a:r>
              <a:rPr lang="en-US" sz="1200" baseline="30000" dirty="0"/>
              <a:t>2</a:t>
            </a:r>
            <a:br>
              <a:rPr lang="en-US" sz="1200" dirty="0"/>
            </a:br>
            <a:r>
              <a:rPr lang="en-US" sz="1200" baseline="30000" dirty="0"/>
              <a:t>1</a:t>
            </a:r>
            <a:r>
              <a:rPr lang="en-US" sz="1200" dirty="0"/>
              <a:t>Georgia Tech; </a:t>
            </a:r>
            <a:r>
              <a:rPr lang="en-US" sz="1200" baseline="30000" dirty="0"/>
              <a:t>2</a:t>
            </a:r>
            <a:r>
              <a:rPr lang="en-US" sz="1200" dirty="0"/>
              <a:t>Northeastern University</a:t>
            </a:r>
          </a:p>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49</a:t>
            </a:fld>
            <a:endParaRPr lang="en-US"/>
          </a:p>
        </p:txBody>
      </p:sp>
    </p:spTree>
    <p:extLst>
      <p:ext uri="{BB962C8B-B14F-4D97-AF65-F5344CB8AC3E}">
        <p14:creationId xmlns:p14="http://schemas.microsoft.com/office/powerpoint/2010/main" val="420579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C04AB-493D-44ED-A75A-2262AEA7922D}" type="slidenum">
              <a:rPr lang="en-US" smtClean="0"/>
              <a:t>5</a:t>
            </a:fld>
            <a:endParaRPr lang="en-US"/>
          </a:p>
        </p:txBody>
      </p:sp>
    </p:spTree>
    <p:extLst>
      <p:ext uri="{BB962C8B-B14F-4D97-AF65-F5344CB8AC3E}">
        <p14:creationId xmlns:p14="http://schemas.microsoft.com/office/powerpoint/2010/main" val="3774974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FDA43-FB7F-114E-A4DE-4088BD340474}" type="slidenum">
              <a:rPr lang="en-US" smtClean="0"/>
              <a:t>50</a:t>
            </a:fld>
            <a:endParaRPr lang="en-US"/>
          </a:p>
        </p:txBody>
      </p:sp>
    </p:spTree>
    <p:extLst>
      <p:ext uri="{BB962C8B-B14F-4D97-AF65-F5344CB8AC3E}">
        <p14:creationId xmlns:p14="http://schemas.microsoft.com/office/powerpoint/2010/main" val="633695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51</a:t>
            </a:fld>
            <a:endParaRPr lang="en-US"/>
          </a:p>
        </p:txBody>
      </p:sp>
    </p:spTree>
    <p:extLst>
      <p:ext uri="{BB962C8B-B14F-4D97-AF65-F5344CB8AC3E}">
        <p14:creationId xmlns:p14="http://schemas.microsoft.com/office/powerpoint/2010/main" val="2522655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52</a:t>
            </a:fld>
            <a:endParaRPr lang="en-US"/>
          </a:p>
        </p:txBody>
      </p:sp>
    </p:spTree>
    <p:extLst>
      <p:ext uri="{BB962C8B-B14F-4D97-AF65-F5344CB8AC3E}">
        <p14:creationId xmlns:p14="http://schemas.microsoft.com/office/powerpoint/2010/main" val="22321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from the Discord channel with </a:t>
            </a:r>
            <a:r>
              <a:rPr lang="en-US" dirty="0" err="1"/>
              <a:t>Momona</a:t>
            </a:r>
            <a:r>
              <a:rPr lang="en-US" dirty="0"/>
              <a:t> </a:t>
            </a:r>
            <a:r>
              <a:rPr lang="en-US" dirty="0" err="1"/>
              <a:t>Yamagami</a:t>
            </a:r>
            <a:r>
              <a:rPr lang="en-US" dirty="0"/>
              <a:t> saying … ”Thanks so much…”</a:t>
            </a:r>
          </a:p>
        </p:txBody>
      </p:sp>
      <p:sp>
        <p:nvSpPr>
          <p:cNvPr id="4" name="Slide Number Placeholder 3"/>
          <p:cNvSpPr>
            <a:spLocks noGrp="1"/>
          </p:cNvSpPr>
          <p:nvPr>
            <p:ph type="sldNum" sz="quarter" idx="5"/>
          </p:nvPr>
        </p:nvSpPr>
        <p:spPr/>
        <p:txBody>
          <a:bodyPr/>
          <a:lstStyle/>
          <a:p>
            <a:fld id="{871FDA43-FB7F-114E-A4DE-4088BD340474}" type="slidenum">
              <a:rPr lang="en-US" smtClean="0"/>
              <a:t>6</a:t>
            </a:fld>
            <a:endParaRPr lang="en-US"/>
          </a:p>
        </p:txBody>
      </p:sp>
    </p:spTree>
    <p:extLst>
      <p:ext uri="{BB962C8B-B14F-4D97-AF65-F5344CB8AC3E}">
        <p14:creationId xmlns:p14="http://schemas.microsoft.com/office/powerpoint/2010/main" val="88681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similarly exciting program for Day 2</a:t>
            </a:r>
          </a:p>
        </p:txBody>
      </p:sp>
      <p:sp>
        <p:nvSpPr>
          <p:cNvPr id="4" name="Slide Number Placeholder 3"/>
          <p:cNvSpPr>
            <a:spLocks noGrp="1"/>
          </p:cNvSpPr>
          <p:nvPr>
            <p:ph type="sldNum" sz="quarter" idx="5"/>
          </p:nvPr>
        </p:nvSpPr>
        <p:spPr/>
        <p:txBody>
          <a:bodyPr/>
          <a:lstStyle/>
          <a:p>
            <a:fld id="{871FDA43-FB7F-114E-A4DE-4088BD340474}" type="slidenum">
              <a:rPr lang="en-US" smtClean="0"/>
              <a:t>7</a:t>
            </a:fld>
            <a:endParaRPr lang="en-US"/>
          </a:p>
        </p:txBody>
      </p:sp>
    </p:spTree>
    <p:extLst>
      <p:ext uri="{BB962C8B-B14F-4D97-AF65-F5344CB8AC3E}">
        <p14:creationId xmlns:p14="http://schemas.microsoft.com/office/powerpoint/2010/main" val="283249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begins with two distinguished guests: ACM President Yannis EE-O-A-Nee-Dis and SIGACCESS Outstanding Contribution Awardee Clayton Lewis</a:t>
            </a:r>
          </a:p>
        </p:txBody>
      </p:sp>
      <p:sp>
        <p:nvSpPr>
          <p:cNvPr id="4" name="Slide Number Placeholder 3"/>
          <p:cNvSpPr>
            <a:spLocks noGrp="1"/>
          </p:cNvSpPr>
          <p:nvPr>
            <p:ph type="sldNum" sz="quarter" idx="5"/>
          </p:nvPr>
        </p:nvSpPr>
        <p:spPr/>
        <p:txBody>
          <a:bodyPr/>
          <a:lstStyle/>
          <a:p>
            <a:fld id="{871FDA43-FB7F-114E-A4DE-4088BD340474}" type="slidenum">
              <a:rPr lang="en-US" smtClean="0"/>
              <a:t>8</a:t>
            </a:fld>
            <a:endParaRPr lang="en-US"/>
          </a:p>
        </p:txBody>
      </p:sp>
    </p:spTree>
    <p:extLst>
      <p:ext uri="{BB962C8B-B14F-4D97-AF65-F5344CB8AC3E}">
        <p14:creationId xmlns:p14="http://schemas.microsoft.com/office/powerpoint/2010/main" val="377358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FDA43-FB7F-114E-A4DE-4088BD340474}" type="slidenum">
              <a:rPr lang="en-US" smtClean="0"/>
              <a:t>9</a:t>
            </a:fld>
            <a:endParaRPr lang="en-US"/>
          </a:p>
        </p:txBody>
      </p:sp>
    </p:spTree>
    <p:extLst>
      <p:ext uri="{BB962C8B-B14F-4D97-AF65-F5344CB8AC3E}">
        <p14:creationId xmlns:p14="http://schemas.microsoft.com/office/powerpoint/2010/main" val="164116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F4A0-B59B-4662-F014-5AA5DB98CFD9}"/>
              </a:ext>
            </a:extLst>
          </p:cNvPr>
          <p:cNvSpPr>
            <a:spLocks noGrp="1"/>
          </p:cNvSpPr>
          <p:nvPr>
            <p:ph type="ctrTitle"/>
          </p:nvPr>
        </p:nvSpPr>
        <p:spPr>
          <a:xfrm>
            <a:off x="987879" y="2235200"/>
            <a:ext cx="10216243" cy="2387600"/>
          </a:xfrm>
        </p:spPr>
        <p:txBody>
          <a:bodyPr anchor="ctr">
            <a:normAutofit/>
          </a:bodyPr>
          <a:lstStyle>
            <a:lvl1pPr algn="ctr">
              <a:defRPr sz="6600" b="1">
                <a:latin typeface="Bebas Neue" panose="020B0606020202050201" pitchFamily="34" charset="77"/>
              </a:defRPr>
            </a:lvl1pPr>
          </a:lstStyle>
          <a:p>
            <a:r>
              <a:rPr lang="en-US" dirty="0"/>
              <a:t>Click to edit Master title style</a:t>
            </a:r>
          </a:p>
        </p:txBody>
      </p:sp>
    </p:spTree>
    <p:extLst>
      <p:ext uri="{BB962C8B-B14F-4D97-AF65-F5344CB8AC3E}">
        <p14:creationId xmlns:p14="http://schemas.microsoft.com/office/powerpoint/2010/main" val="171888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94D9-1354-8E26-1083-D9D6807EB5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88C363-DF77-A16F-3EBE-92C2D1048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72F54-146E-9289-633F-FF7BFAED2DE0}"/>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5" name="Footer Placeholder 4">
            <a:extLst>
              <a:ext uri="{FF2B5EF4-FFF2-40B4-BE49-F238E27FC236}">
                <a16:creationId xmlns:a16="http://schemas.microsoft.com/office/drawing/2014/main" id="{5DC591BD-67E9-1ED4-C9B7-E410E0BC5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198B6-614B-CB45-92F2-BA95707B713E}"/>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230845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06E12-6AC9-1CDF-08B8-355BCDE6D0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9D878-1D43-1C46-3A33-2E7337C604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317D9-DA1B-C91D-9EFC-7005F8E63F96}"/>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5" name="Footer Placeholder 4">
            <a:extLst>
              <a:ext uri="{FF2B5EF4-FFF2-40B4-BE49-F238E27FC236}">
                <a16:creationId xmlns:a16="http://schemas.microsoft.com/office/drawing/2014/main" id="{7CF074B4-AAC8-0581-3137-53487A65D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432D0-886D-3F88-FABF-7E69CE6F0DF4}"/>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157834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a:stretch>
            <a:fillRect/>
          </a:stretch>
        </p:blipFill>
        <p:spPr>
          <a:xfrm>
            <a:off x="0" y="1169"/>
            <a:ext cx="12192000" cy="6855661"/>
          </a:xfrm>
          <a:prstGeom prst="rect">
            <a:avLst/>
          </a:prstGeom>
        </p:spPr>
      </p:pic>
      <p:sp>
        <p:nvSpPr>
          <p:cNvPr id="2" name="Title 1"/>
          <p:cNvSpPr>
            <a:spLocks noGrp="1"/>
          </p:cNvSpPr>
          <p:nvPr>
            <p:ph type="title"/>
          </p:nvPr>
        </p:nvSpPr>
        <p:spPr>
          <a:xfrm>
            <a:off x="341029" y="668602"/>
            <a:ext cx="11493164" cy="701438"/>
          </a:xfrm>
          <a:prstGeom prst="rect">
            <a:avLst/>
          </a:prstGeom>
        </p:spPr>
        <p:txBody>
          <a:bodyPr lIns="0">
            <a:noAutofit/>
          </a:bodyPr>
          <a:lstStyle>
            <a:lvl1pPr algn="l">
              <a:defRPr lang="en-US" sz="6000" b="1" kern="1200" dirty="0">
                <a:solidFill>
                  <a:schemeClr val="tx1">
                    <a:lumMod val="75000"/>
                    <a:lumOff val="25000"/>
                  </a:schemeClr>
                </a:solidFill>
                <a:latin typeface="Bebas Neue" panose="020B0606020202050201" pitchFamily="34" charset="0"/>
                <a:ea typeface="+mn-ea"/>
                <a:cs typeface="+mn-cs"/>
              </a:defRPr>
            </a:lvl1pPr>
          </a:lstStyle>
          <a:p>
            <a:endParaRPr lang="en-US" dirty="0"/>
          </a:p>
        </p:txBody>
      </p:sp>
      <p:sp>
        <p:nvSpPr>
          <p:cNvPr id="3" name="Content Placeholder 2"/>
          <p:cNvSpPr>
            <a:spLocks noGrp="1"/>
          </p:cNvSpPr>
          <p:nvPr>
            <p:ph idx="1"/>
          </p:nvPr>
        </p:nvSpPr>
        <p:spPr>
          <a:xfrm>
            <a:off x="341028" y="1566350"/>
            <a:ext cx="11496475" cy="5063050"/>
          </a:xfrm>
        </p:spPr>
        <p:txBody>
          <a:bodyPr lIns="0">
            <a:normAutofit/>
          </a:bodyPr>
          <a:lstStyle>
            <a:lvl1pPr marL="0" indent="0">
              <a:lnSpc>
                <a:spcPct val="108000"/>
              </a:lnSpc>
              <a:spcBef>
                <a:spcPts val="0"/>
              </a:spcBef>
              <a:spcAft>
                <a:spcPts val="2100"/>
              </a:spcAft>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a:defRPr lang="en-US" sz="2800" kern="1200" dirty="0" smtClean="0">
                <a:solidFill>
                  <a:prstClr val="black">
                    <a:lumMod val="75000"/>
                    <a:lumOff val="25000"/>
                  </a:prstClr>
                </a:solidFill>
                <a:latin typeface="Museo Sans 100" panose="02000000000000000000" pitchFamily="50" charset="0"/>
                <a:ea typeface="+mn-ea"/>
                <a:cs typeface="+mn-cs"/>
              </a:defRPr>
            </a:lvl2pPr>
            <a:lvl3pPr>
              <a:defRPr lang="en-US" sz="2800" kern="1200" dirty="0" smtClean="0">
                <a:solidFill>
                  <a:prstClr val="black">
                    <a:lumMod val="75000"/>
                    <a:lumOff val="25000"/>
                  </a:prstClr>
                </a:solidFill>
                <a:latin typeface="Museo Sans 100" panose="02000000000000000000" pitchFamily="50" charset="0"/>
                <a:ea typeface="+mn-ea"/>
                <a:cs typeface="+mn-cs"/>
              </a:defRPr>
            </a:lvl3pPr>
            <a:lvl4pPr>
              <a:defRPr lang="en-US" sz="2800" kern="1200" dirty="0" smtClean="0">
                <a:solidFill>
                  <a:prstClr val="black">
                    <a:lumMod val="75000"/>
                    <a:lumOff val="25000"/>
                  </a:prstClr>
                </a:solidFill>
                <a:latin typeface="Museo Sans 100" panose="02000000000000000000" pitchFamily="50" charset="0"/>
                <a:ea typeface="+mn-ea"/>
                <a:cs typeface="+mn-cs"/>
              </a:defRPr>
            </a:lvl4pPr>
            <a:lvl5pPr>
              <a:defRPr lang="en-US" sz="2800" kern="1200" dirty="0">
                <a:solidFill>
                  <a:prstClr val="black">
                    <a:lumMod val="75000"/>
                    <a:lumOff val="25000"/>
                  </a:prstClr>
                </a:solidFill>
                <a:latin typeface="Museo Sans 100" panose="02000000000000000000" pitchFamily="50" charset="0"/>
                <a:ea typeface="+mn-ea"/>
                <a:cs typeface="+mn-cs"/>
              </a:defRPr>
            </a:lvl5pPr>
          </a:lstStyle>
          <a:p>
            <a:pPr lvl="0"/>
            <a:r>
              <a:rPr lang="en-US" dirty="0"/>
              <a:t>Edit Master text styles</a:t>
            </a:r>
          </a:p>
        </p:txBody>
      </p:sp>
      <p:sp>
        <p:nvSpPr>
          <p:cNvPr id="12" name="Content Placeholder 11"/>
          <p:cNvSpPr>
            <a:spLocks noGrp="1"/>
          </p:cNvSpPr>
          <p:nvPr>
            <p:ph sz="quarter" idx="13" hasCustomPrompt="1"/>
          </p:nvPr>
        </p:nvSpPr>
        <p:spPr>
          <a:xfrm>
            <a:off x="357807" y="287052"/>
            <a:ext cx="4724401" cy="411367"/>
          </a:xfrm>
        </p:spPr>
        <p:txBody>
          <a:bodyPr lIns="0">
            <a:noAutofit/>
          </a:bodyPr>
          <a:lstStyle>
            <a:lvl1pPr marL="0" inden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stStyle>
          <a:p>
            <a:pPr lvl="0"/>
            <a:r>
              <a:rPr lang="en-US" dirty="0"/>
              <a:t>Short sub-title</a:t>
            </a:r>
          </a:p>
        </p:txBody>
      </p:sp>
    </p:spTree>
    <p:extLst>
      <p:ext uri="{BB962C8B-B14F-4D97-AF65-F5344CB8AC3E}">
        <p14:creationId xmlns:p14="http://schemas.microsoft.com/office/powerpoint/2010/main" val="489483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a:stretch>
            <a:fillRect/>
          </a:stretch>
        </p:blipFill>
        <p:spPr>
          <a:xfrm>
            <a:off x="0" y="1169"/>
            <a:ext cx="12192000" cy="6855661"/>
          </a:xfrm>
          <a:prstGeom prst="rect">
            <a:avLst/>
          </a:prstGeom>
        </p:spPr>
      </p:pic>
      <p:sp>
        <p:nvSpPr>
          <p:cNvPr id="4" name="Rectangle 3">
            <a:extLst>
              <a:ext uri="{FF2B5EF4-FFF2-40B4-BE49-F238E27FC236}">
                <a16:creationId xmlns:a16="http://schemas.microsoft.com/office/drawing/2014/main" id="{BF626A85-C0C9-3441-78AC-916C758CDCA2}"/>
              </a:ext>
            </a:extLst>
          </p:cNvPr>
          <p:cNvSpPr/>
          <p:nvPr userDrawn="1"/>
        </p:nvSpPr>
        <p:spPr>
          <a:xfrm>
            <a:off x="0" y="1079969"/>
            <a:ext cx="3540606"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5038" y="1174793"/>
            <a:ext cx="11493164" cy="701438"/>
          </a:xfrm>
          <a:prstGeom prst="rect">
            <a:avLst/>
          </a:prstGeom>
        </p:spPr>
        <p:txBody>
          <a:bodyPr lIns="0">
            <a:noAutofit/>
          </a:bodyPr>
          <a:lstStyle>
            <a:lvl1pPr algn="l">
              <a:defRPr lang="en-US" sz="4000" b="1" kern="1200" dirty="0">
                <a:solidFill>
                  <a:schemeClr val="bg1"/>
                </a:solidFill>
                <a:latin typeface="Bebas Neue" panose="020B0606020202050201" pitchFamily="34" charset="0"/>
                <a:ea typeface="+mn-ea"/>
                <a:cs typeface="+mn-cs"/>
              </a:defRPr>
            </a:lvl1pPr>
          </a:lstStyle>
          <a:p>
            <a:endParaRPr lang="en-US" dirty="0"/>
          </a:p>
        </p:txBody>
      </p:sp>
      <p:sp>
        <p:nvSpPr>
          <p:cNvPr id="12" name="Content Placeholder 11"/>
          <p:cNvSpPr>
            <a:spLocks noGrp="1"/>
          </p:cNvSpPr>
          <p:nvPr>
            <p:ph sz="quarter" idx="13" hasCustomPrompt="1"/>
          </p:nvPr>
        </p:nvSpPr>
        <p:spPr>
          <a:xfrm>
            <a:off x="315038" y="1697184"/>
            <a:ext cx="4724401" cy="411367"/>
          </a:xfrm>
        </p:spPr>
        <p:txBody>
          <a:bodyPr lIns="0">
            <a:noAutofit/>
          </a:bodyPr>
          <a:lstStyle>
            <a:lvl1pPr marL="0" indent="0">
              <a:buNone/>
              <a:defRPr lang="en-US" sz="2000" kern="1200" cap="none" baseline="0" dirty="0">
                <a:solidFill>
                  <a:schemeClr val="bg1"/>
                </a:solidFill>
                <a:latin typeface="Raleway" panose="020B0503030101060003" pitchFamily="34" charset="77"/>
                <a:ea typeface="+mn-ea"/>
                <a:cs typeface="+mn-cs"/>
              </a:defRPr>
            </a:lvl1pPr>
          </a:lstStyle>
          <a:p>
            <a:pPr lvl="0"/>
            <a:r>
              <a:rPr lang="en-US" dirty="0"/>
              <a:t>Short sub-title</a:t>
            </a:r>
          </a:p>
        </p:txBody>
      </p:sp>
    </p:spTree>
    <p:extLst>
      <p:ext uri="{BB962C8B-B14F-4D97-AF65-F5344CB8AC3E}">
        <p14:creationId xmlns:p14="http://schemas.microsoft.com/office/powerpoint/2010/main" val="120306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D4F7-2B5C-E2C3-C322-121BF100D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99757-0AEA-6B07-7C9D-DB78101BEA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B4A90-16DA-8896-3364-D883145BA926}"/>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5" name="Footer Placeholder 4">
            <a:extLst>
              <a:ext uri="{FF2B5EF4-FFF2-40B4-BE49-F238E27FC236}">
                <a16:creationId xmlns:a16="http://schemas.microsoft.com/office/drawing/2014/main" id="{E979766A-EEBC-E1AB-2266-107AE3254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0DC83-2B18-2046-FA59-D4449DDCBC6A}"/>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216486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F39A-37AE-D56A-8FD9-D4D07BDAC1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E989F-FF3D-7860-B60E-04E7AF604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5F9B2-DEEC-857A-DA0D-C36D39CBFDE3}"/>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5" name="Footer Placeholder 4">
            <a:extLst>
              <a:ext uri="{FF2B5EF4-FFF2-40B4-BE49-F238E27FC236}">
                <a16:creationId xmlns:a16="http://schemas.microsoft.com/office/drawing/2014/main" id="{A8DA7B09-9653-45B3-9F00-A80AE2B5B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0393E-985B-FBFC-CCC8-9DA0557D37BB}"/>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31554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847A-FEBE-802C-F99F-BF84063BE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721A1-15FD-3A8B-025B-79FCA11B8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3EF6EE-B6DE-4E0E-B5A5-A1C8219A08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36CF0-FDE3-B2D7-C776-45C81E9C8BA9}"/>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6" name="Footer Placeholder 5">
            <a:extLst>
              <a:ext uri="{FF2B5EF4-FFF2-40B4-BE49-F238E27FC236}">
                <a16:creationId xmlns:a16="http://schemas.microsoft.com/office/drawing/2014/main" id="{5F3DBDD9-DD7C-6FB1-FFF6-5D9B03F99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96F17-7A61-43A4-A3FA-E0ACD460C26E}"/>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2567530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5FE1E-94B4-9E9B-3551-A9C8FAA92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BDA8F-ED00-C0BE-05BE-F124A4DB7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EF3831-D00D-1AF9-AD51-0C3BC942D0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300A90-8016-3B6F-75FB-F89ECE0E4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96EB5C-5539-D18E-D8E2-C46D88CDFE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7B80CD-ED79-25DA-C4A0-9CD316B6F23E}"/>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8" name="Footer Placeholder 7">
            <a:extLst>
              <a:ext uri="{FF2B5EF4-FFF2-40B4-BE49-F238E27FC236}">
                <a16:creationId xmlns:a16="http://schemas.microsoft.com/office/drawing/2014/main" id="{651B0477-CBEA-D4F5-087A-F217C732D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F921F0-26FA-C19A-68D2-00D673C42F9C}"/>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280418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AFEC-62E8-0EDA-9E00-5A291E34CC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70969-36A0-7C99-93C7-44B497E0AE80}"/>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4" name="Footer Placeholder 3">
            <a:extLst>
              <a:ext uri="{FF2B5EF4-FFF2-40B4-BE49-F238E27FC236}">
                <a16:creationId xmlns:a16="http://schemas.microsoft.com/office/drawing/2014/main" id="{1034FCC7-F9E6-FB99-246C-97E576D2C0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22E04-86BC-FF22-CA23-932C21FE1D3B}"/>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203394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DF4B9-2382-B2DF-FB11-314D45FA5E2D}"/>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3" name="Footer Placeholder 2">
            <a:extLst>
              <a:ext uri="{FF2B5EF4-FFF2-40B4-BE49-F238E27FC236}">
                <a16:creationId xmlns:a16="http://schemas.microsoft.com/office/drawing/2014/main" id="{E181D3CE-829D-091C-8808-912CF3C34C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62A852-554A-1A91-D34E-701896F103E5}"/>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15095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23AC-FE8D-8A81-AE56-BEB04FEBA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4537B-9F6A-438C-6212-F65EE4C85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036072-341B-AF76-9E01-1BF899177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615D8-8A71-924B-B64D-CFBA88A01CEA}"/>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6" name="Footer Placeholder 5">
            <a:extLst>
              <a:ext uri="{FF2B5EF4-FFF2-40B4-BE49-F238E27FC236}">
                <a16:creationId xmlns:a16="http://schemas.microsoft.com/office/drawing/2014/main" id="{6ECAE536-9949-568A-7EE9-031086D7E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79B8F-1389-F98E-7127-384094CCA6A1}"/>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92091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7E6A-5917-62F0-8E7A-6C0220BDC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5ACB6-4CFC-0A9F-A2B8-BD8198FAF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1E2E95-8CB4-6F78-6D16-A547B7419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DE265-0293-9DFD-4BE8-7E7F3251230D}"/>
              </a:ext>
            </a:extLst>
          </p:cNvPr>
          <p:cNvSpPr>
            <a:spLocks noGrp="1"/>
          </p:cNvSpPr>
          <p:nvPr>
            <p:ph type="dt" sz="half" idx="10"/>
          </p:nvPr>
        </p:nvSpPr>
        <p:spPr/>
        <p:txBody>
          <a:bodyPr/>
          <a:lstStyle/>
          <a:p>
            <a:fld id="{139CAB54-2C8E-954B-8293-F571A2C3A4BE}" type="datetimeFigureOut">
              <a:rPr lang="en-US" smtClean="0"/>
              <a:t>10/28/2022</a:t>
            </a:fld>
            <a:endParaRPr lang="en-US"/>
          </a:p>
        </p:txBody>
      </p:sp>
      <p:sp>
        <p:nvSpPr>
          <p:cNvPr id="6" name="Footer Placeholder 5">
            <a:extLst>
              <a:ext uri="{FF2B5EF4-FFF2-40B4-BE49-F238E27FC236}">
                <a16:creationId xmlns:a16="http://schemas.microsoft.com/office/drawing/2014/main" id="{68E8B2A3-ACC1-8B4C-BFFC-DB2C89CD6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4AABE-E762-BF75-5778-0BA000833CA7}"/>
              </a:ext>
            </a:extLst>
          </p:cNvPr>
          <p:cNvSpPr>
            <a:spLocks noGrp="1"/>
          </p:cNvSpPr>
          <p:nvPr>
            <p:ph type="sldNum" sz="quarter" idx="12"/>
          </p:nvPr>
        </p:nvSpPr>
        <p:spPr/>
        <p:txBody>
          <a:bodyPr/>
          <a:lstStyle/>
          <a:p>
            <a:fld id="{721BCBAA-D96F-0446-8CD8-585A154F39E7}" type="slidenum">
              <a:rPr lang="en-US" smtClean="0"/>
              <a:t>‹#›</a:t>
            </a:fld>
            <a:endParaRPr lang="en-US"/>
          </a:p>
        </p:txBody>
      </p:sp>
    </p:spTree>
    <p:extLst>
      <p:ext uri="{BB962C8B-B14F-4D97-AF65-F5344CB8AC3E}">
        <p14:creationId xmlns:p14="http://schemas.microsoft.com/office/powerpoint/2010/main" val="168487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1D9C0-93F8-68CF-B30E-3345D4641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E52721-27B2-A59A-A921-2A39E060B4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4F19A-A1FF-D78A-437B-68F2B1336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CAB54-2C8E-954B-8293-F571A2C3A4BE}" type="datetimeFigureOut">
              <a:rPr lang="en-US" smtClean="0"/>
              <a:t>10/28/2022</a:t>
            </a:fld>
            <a:endParaRPr lang="en-US"/>
          </a:p>
        </p:txBody>
      </p:sp>
      <p:sp>
        <p:nvSpPr>
          <p:cNvPr id="5" name="Footer Placeholder 4">
            <a:extLst>
              <a:ext uri="{FF2B5EF4-FFF2-40B4-BE49-F238E27FC236}">
                <a16:creationId xmlns:a16="http://schemas.microsoft.com/office/drawing/2014/main" id="{B4FD9724-1FFA-9965-CC45-6041EEF25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E4EE15-26D7-A375-A6D2-1BB5B03E7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BCBAA-D96F-0446-8CD8-585A154F39E7}" type="slidenum">
              <a:rPr lang="en-US" smtClean="0"/>
              <a:t>‹#›</a:t>
            </a:fld>
            <a:endParaRPr lang="en-US"/>
          </a:p>
        </p:txBody>
      </p:sp>
    </p:spTree>
    <p:extLst>
      <p:ext uri="{BB962C8B-B14F-4D97-AF65-F5344CB8AC3E}">
        <p14:creationId xmlns:p14="http://schemas.microsoft.com/office/powerpoint/2010/main" val="2720381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27.xml"/><Relationship Id="rId16"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7.sv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sv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sv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4.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SETS 2022 logo composed of a PCB-style Parthenon outline with three people standing and communicating with each other in the Parthenon, representing three main iconic disabilities: blind, mobility impaired, deaf and hard of hearing. Under the parthenon, it reads ASSETS 2022. The background has intersecting blue and purple watercolors and all other assets are white color.">
            <a:extLst>
              <a:ext uri="{FF2B5EF4-FFF2-40B4-BE49-F238E27FC236}">
                <a16:creationId xmlns:a16="http://schemas.microsoft.com/office/drawing/2014/main" id="{2310BEBC-E9A7-9881-1D1D-4C6AFAB87709}"/>
              </a:ext>
            </a:extLst>
          </p:cNvPr>
          <p:cNvPicPr>
            <a:picLocks noChangeAspect="1"/>
          </p:cNvPicPr>
          <p:nvPr/>
        </p:nvPicPr>
        <p:blipFill>
          <a:blip r:embed="rId3"/>
          <a:stretch>
            <a:fillRect/>
          </a:stretch>
        </p:blipFill>
        <p:spPr>
          <a:xfrm>
            <a:off x="2628901" y="-1"/>
            <a:ext cx="6934199" cy="6934199"/>
          </a:xfrm>
          <a:prstGeom prst="rect">
            <a:avLst/>
          </a:prstGeom>
        </p:spPr>
      </p:pic>
      <p:sp>
        <p:nvSpPr>
          <p:cNvPr id="2" name="TextBox 1">
            <a:extLst>
              <a:ext uri="{FF2B5EF4-FFF2-40B4-BE49-F238E27FC236}">
                <a16:creationId xmlns:a16="http://schemas.microsoft.com/office/drawing/2014/main" id="{5AC04707-1556-8FA4-179D-20F87AD1FE4A}"/>
              </a:ext>
            </a:extLst>
          </p:cNvPr>
          <p:cNvSpPr txBox="1"/>
          <p:nvPr/>
        </p:nvSpPr>
        <p:spPr>
          <a:xfrm>
            <a:off x="3982276" y="5378583"/>
            <a:ext cx="4194314" cy="523220"/>
          </a:xfrm>
          <a:prstGeom prst="rect">
            <a:avLst/>
          </a:prstGeom>
          <a:noFill/>
        </p:spPr>
        <p:txBody>
          <a:bodyPr wrap="square">
            <a:spAutoFit/>
          </a:bodyPr>
          <a:lstStyle/>
          <a:p>
            <a:pPr algn="ctr"/>
            <a:r>
              <a:rPr lang="en-US"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The 24th International ACM SIGACCESS Conference on Computers and Accessibility</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Graphic 3" descr="Location icon">
            <a:extLst>
              <a:ext uri="{FF2B5EF4-FFF2-40B4-BE49-F238E27FC236}">
                <a16:creationId xmlns:a16="http://schemas.microsoft.com/office/drawing/2014/main" id="{9F4C8589-1EC8-A24F-5FDA-0DBC41D3D390}"/>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9176" y="5904780"/>
            <a:ext cx="182880" cy="182880"/>
          </a:xfrm>
          <a:prstGeom prst="rect">
            <a:avLst/>
          </a:prstGeom>
        </p:spPr>
      </p:pic>
      <p:pic>
        <p:nvPicPr>
          <p:cNvPr id="6" name="Graphic 5" descr="Calendar icon">
            <a:extLst>
              <a:ext uri="{FF2B5EF4-FFF2-40B4-BE49-F238E27FC236}">
                <a16:creationId xmlns:a16="http://schemas.microsoft.com/office/drawing/2014/main" id="{6670FD98-26A6-7EEC-26F0-A0767651A71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13316" y="5904780"/>
            <a:ext cx="182880" cy="182880"/>
          </a:xfrm>
          <a:prstGeom prst="rect">
            <a:avLst/>
          </a:prstGeom>
        </p:spPr>
      </p:pic>
      <p:sp>
        <p:nvSpPr>
          <p:cNvPr id="8" name="TextBox 7">
            <a:extLst>
              <a:ext uri="{FF2B5EF4-FFF2-40B4-BE49-F238E27FC236}">
                <a16:creationId xmlns:a16="http://schemas.microsoft.com/office/drawing/2014/main" id="{47152222-F68D-E06E-C0FD-5E5FC237D18F}"/>
              </a:ext>
            </a:extLst>
          </p:cNvPr>
          <p:cNvSpPr txBox="1"/>
          <p:nvPr/>
        </p:nvSpPr>
        <p:spPr>
          <a:xfrm>
            <a:off x="4872507" y="5870375"/>
            <a:ext cx="1316480" cy="304699"/>
          </a:xfrm>
          <a:prstGeom prst="rect">
            <a:avLst/>
          </a:prstGeom>
          <a:noFill/>
        </p:spPr>
        <p:txBody>
          <a:bodyPr wrap="square">
            <a:spAutoFit/>
          </a:bodyPr>
          <a:lstStyle/>
          <a:p>
            <a:r>
              <a:rPr lang="en-US" sz="1200" dirty="0">
                <a:solidFill>
                  <a:schemeClr val="bg1"/>
                </a:solidFill>
                <a:effectLst/>
                <a:latin typeface="Segoe UI Light" panose="020B0502040204020203" pitchFamily="34" charset="0"/>
                <a:ea typeface="Segoe UI" panose="020B0502040204020203" pitchFamily="34" charset="0"/>
                <a:cs typeface="Segoe UI" panose="020B0502040204020203" pitchFamily="34" charset="0"/>
              </a:rPr>
              <a:t>Athens, Greece</a:t>
            </a:r>
            <a:endParaRPr lang="en-US" sz="1200" dirty="0">
              <a:solidFill>
                <a:schemeClr val="bg1"/>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BB28B7C9-A8BA-7F9F-BE57-C51152B5EEF0}"/>
              </a:ext>
            </a:extLst>
          </p:cNvPr>
          <p:cNvSpPr txBox="1"/>
          <p:nvPr/>
        </p:nvSpPr>
        <p:spPr>
          <a:xfrm>
            <a:off x="6571635" y="5870973"/>
            <a:ext cx="904467" cy="276999"/>
          </a:xfrm>
          <a:prstGeom prst="rect">
            <a:avLst/>
          </a:prstGeom>
          <a:noFill/>
        </p:spPr>
        <p:txBody>
          <a:bodyPr wrap="square">
            <a:spAutoFit/>
          </a:bodyPr>
          <a:lstStyle/>
          <a:p>
            <a:r>
              <a:rPr lang="en-US" sz="1200" dirty="0">
                <a:solidFill>
                  <a:schemeClr val="bg1"/>
                </a:solidFill>
                <a:effectLst/>
                <a:latin typeface="Segoe UI Light" panose="020B0502040204020203" pitchFamily="34" charset="0"/>
                <a:ea typeface="Segoe UI" panose="020B0502040204020203" pitchFamily="34" charset="0"/>
                <a:cs typeface="Segoe UI" panose="020B0502040204020203" pitchFamily="34" charset="0"/>
              </a:rPr>
              <a:t>Oct 23-26</a:t>
            </a:r>
            <a:endParaRPr lang="en-US" sz="1200" dirty="0">
              <a:solidFill>
                <a:schemeClr val="bg1"/>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600AD85E-7E62-871E-357F-1E0E981C9F83}"/>
              </a:ext>
            </a:extLst>
          </p:cNvPr>
          <p:cNvSpPr>
            <a:spLocks noGrp="1"/>
          </p:cNvSpPr>
          <p:nvPr>
            <p:ph type="ctrTitle"/>
          </p:nvPr>
        </p:nvSpPr>
        <p:spPr>
          <a:xfrm>
            <a:off x="-108296" y="-1293034"/>
            <a:ext cx="9144000" cy="1293033"/>
          </a:xfrm>
        </p:spPr>
        <p:txBody>
          <a:bodyPr/>
          <a:lstStyle/>
          <a:p>
            <a:r>
              <a:rPr lang="en-US" dirty="0">
                <a:solidFill>
                  <a:srgbClr val="ECECEC"/>
                </a:solidFill>
              </a:rPr>
              <a:t>ASSETS</a:t>
            </a:r>
            <a:r>
              <a:rPr lang="en-US" baseline="0" dirty="0">
                <a:solidFill>
                  <a:srgbClr val="ECECEC"/>
                </a:solidFill>
              </a:rPr>
              <a:t> 2022 Title Slide</a:t>
            </a:r>
            <a:endParaRPr lang="en-US" dirty="0">
              <a:solidFill>
                <a:srgbClr val="ECECEC"/>
              </a:solidFill>
            </a:endParaRPr>
          </a:p>
        </p:txBody>
      </p:sp>
    </p:spTree>
    <p:extLst>
      <p:ext uri="{BB962C8B-B14F-4D97-AF65-F5344CB8AC3E}">
        <p14:creationId xmlns:p14="http://schemas.microsoft.com/office/powerpoint/2010/main" val="1322605341"/>
      </p:ext>
    </p:extLst>
  </p:cSld>
  <p:clrMapOvr>
    <a:masterClrMapping/>
  </p:clrMapOvr>
  <mc:AlternateContent xmlns:mc="http://schemas.openxmlformats.org/markup-compatibility/2006" xmlns:p14="http://schemas.microsoft.com/office/powerpoint/2010/main">
    <mc:Choice Requires="p14">
      <p:transition spd="slow" p14:dur="2000" advTm="2578"/>
    </mc:Choice>
    <mc:Fallback xmlns="">
      <p:transition spd="slow" advTm="25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of the poster presentation area at ASSETS'22">
            <a:extLst>
              <a:ext uri="{FF2B5EF4-FFF2-40B4-BE49-F238E27FC236}">
                <a16:creationId xmlns:a16="http://schemas.microsoft.com/office/drawing/2014/main" id="{87E5F32C-614A-0979-A4FA-BDE1890798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0"/>
            <a:ext cx="7370057" cy="6857990"/>
          </a:xfrm>
          <a:prstGeom prst="rect">
            <a:avLst/>
          </a:prstGeom>
        </p:spPr>
      </p:pic>
      <p:pic>
        <p:nvPicPr>
          <p:cNvPr id="6" name="Picture 5" descr="A picture of the poster presentation area at ASSETS'22">
            <a:extLst>
              <a:ext uri="{FF2B5EF4-FFF2-40B4-BE49-F238E27FC236}">
                <a16:creationId xmlns:a16="http://schemas.microsoft.com/office/drawing/2014/main" id="{2BF71955-7CEC-55C5-8A65-4C808A1137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b="-3"/>
          <a:stretch/>
        </p:blipFill>
        <p:spPr>
          <a:xfrm>
            <a:off x="7534656" y="1"/>
            <a:ext cx="4657344" cy="3346704"/>
          </a:xfrm>
          <a:prstGeom prst="rect">
            <a:avLst/>
          </a:prstGeom>
        </p:spPr>
      </p:pic>
      <p:pic>
        <p:nvPicPr>
          <p:cNvPr id="8" name="Picture 7" descr="A picture of the poster presentation area at ASSETS'22">
            <a:extLst>
              <a:ext uri="{FF2B5EF4-FFF2-40B4-BE49-F238E27FC236}">
                <a16:creationId xmlns:a16="http://schemas.microsoft.com/office/drawing/2014/main" id="{8ED89289-F908-2567-389E-4CF2FAD1E55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3" b="-3"/>
          <a:stretch/>
        </p:blipFill>
        <p:spPr>
          <a:xfrm>
            <a:off x="7534654" y="3511296"/>
            <a:ext cx="4657346" cy="3346704"/>
          </a:xfrm>
          <a:prstGeom prst="rect">
            <a:avLst/>
          </a:prstGeom>
        </p:spPr>
      </p:pic>
      <p:sp>
        <p:nvSpPr>
          <p:cNvPr id="13" name="Rectangle 12">
            <a:extLst>
              <a:ext uri="{FF2B5EF4-FFF2-40B4-BE49-F238E27FC236}">
                <a16:creationId xmlns:a16="http://schemas.microsoft.com/office/drawing/2014/main" id="{D502299C-8EF3-7F07-56A2-DFEEB7DC95A6}"/>
              </a:ext>
            </a:extLst>
          </p:cNvPr>
          <p:cNvSpPr/>
          <p:nvPr/>
        </p:nvSpPr>
        <p:spPr>
          <a:xfrm>
            <a:off x="0" y="808301"/>
            <a:ext cx="3670864"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ABA2CD54-75C8-D205-7C23-E7D25C698E62}"/>
              </a:ext>
            </a:extLst>
          </p:cNvPr>
          <p:cNvSpPr>
            <a:spLocks noGrp="1"/>
          </p:cNvSpPr>
          <p:nvPr>
            <p:ph type="title"/>
          </p:nvPr>
        </p:nvSpPr>
        <p:spPr>
          <a:xfrm>
            <a:off x="315038" y="916000"/>
            <a:ext cx="11493164" cy="701438"/>
          </a:xfrm>
        </p:spPr>
        <p:txBody>
          <a:bodyPr>
            <a:noAutofit/>
          </a:bodyPr>
          <a:lstStyle/>
          <a:p>
            <a:r>
              <a:rPr lang="en-US" sz="4000" b="1" dirty="0">
                <a:solidFill>
                  <a:schemeClr val="bg1"/>
                </a:solidFill>
                <a:latin typeface="Bebas Neue" panose="020B0606020202050201" pitchFamily="34" charset="77"/>
              </a:rPr>
              <a:t>ASSETS’22 Day 2 </a:t>
            </a:r>
          </a:p>
        </p:txBody>
      </p:sp>
      <p:sp>
        <p:nvSpPr>
          <p:cNvPr id="17" name="Content Placeholder 1">
            <a:extLst>
              <a:ext uri="{FF2B5EF4-FFF2-40B4-BE49-F238E27FC236}">
                <a16:creationId xmlns:a16="http://schemas.microsoft.com/office/drawing/2014/main" id="{F3E34F5C-0841-E89B-6697-AC32FA071209}"/>
              </a:ext>
            </a:extLst>
          </p:cNvPr>
          <p:cNvSpPr>
            <a:spLocks noGrp="1"/>
          </p:cNvSpPr>
          <p:nvPr>
            <p:ph sz="quarter" idx="13"/>
          </p:nvPr>
        </p:nvSpPr>
        <p:spPr>
          <a:xfrm>
            <a:off x="315038" y="1438391"/>
            <a:ext cx="4724401" cy="411367"/>
          </a:xfrm>
        </p:spPr>
        <p:txBody>
          <a:bodyPr/>
          <a:lstStyle/>
          <a:p>
            <a:r>
              <a:rPr lang="en-US" dirty="0"/>
              <a:t>Poster Session</a:t>
            </a:r>
          </a:p>
        </p:txBody>
      </p:sp>
    </p:spTree>
    <p:extLst>
      <p:ext uri="{BB962C8B-B14F-4D97-AF65-F5344CB8AC3E}">
        <p14:creationId xmlns:p14="http://schemas.microsoft.com/office/powerpoint/2010/main" val="154868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of the downhill at ASSETS'22 with Christian Vogler signing and Karyn Moffatt and Kathy McCoy moderating">
            <a:extLst>
              <a:ext uri="{FF2B5EF4-FFF2-40B4-BE49-F238E27FC236}">
                <a16:creationId xmlns:a16="http://schemas.microsoft.com/office/drawing/2014/main" id="{592BD825-1A5A-656B-EB14-78682EABF2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3FC1145E-0A89-B65C-EF23-BDDA8FF49AC3}"/>
              </a:ext>
            </a:extLst>
          </p:cNvPr>
          <p:cNvSpPr/>
          <p:nvPr/>
        </p:nvSpPr>
        <p:spPr>
          <a:xfrm>
            <a:off x="0" y="808301"/>
            <a:ext cx="3670864"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9A883A-DA3B-0FA9-8530-13D34F59A05B}"/>
              </a:ext>
            </a:extLst>
          </p:cNvPr>
          <p:cNvSpPr>
            <a:spLocks noGrp="1"/>
          </p:cNvSpPr>
          <p:nvPr>
            <p:ph type="title"/>
          </p:nvPr>
        </p:nvSpPr>
        <p:spPr>
          <a:xfrm>
            <a:off x="315038" y="898745"/>
            <a:ext cx="11493164" cy="701438"/>
          </a:xfrm>
        </p:spPr>
        <p:txBody>
          <a:bodyPr/>
          <a:lstStyle/>
          <a:p>
            <a:r>
              <a:rPr lang="en-US" dirty="0"/>
              <a:t>ASSETS’22 Day 2</a:t>
            </a:r>
          </a:p>
        </p:txBody>
      </p:sp>
      <p:sp>
        <p:nvSpPr>
          <p:cNvPr id="5" name="Content Placeholder 4">
            <a:extLst>
              <a:ext uri="{FF2B5EF4-FFF2-40B4-BE49-F238E27FC236}">
                <a16:creationId xmlns:a16="http://schemas.microsoft.com/office/drawing/2014/main" id="{51CB4B19-402E-4299-5E18-334D49133441}"/>
              </a:ext>
            </a:extLst>
          </p:cNvPr>
          <p:cNvSpPr>
            <a:spLocks noGrp="1"/>
          </p:cNvSpPr>
          <p:nvPr>
            <p:ph sz="quarter" idx="13"/>
          </p:nvPr>
        </p:nvSpPr>
        <p:spPr>
          <a:xfrm>
            <a:off x="315038" y="1421136"/>
            <a:ext cx="4724401" cy="411367"/>
          </a:xfrm>
        </p:spPr>
        <p:txBody>
          <a:bodyPr/>
          <a:lstStyle/>
          <a:p>
            <a:r>
              <a:rPr lang="en-US" dirty="0"/>
              <a:t>Townhall</a:t>
            </a:r>
          </a:p>
        </p:txBody>
      </p:sp>
    </p:spTree>
    <p:extLst>
      <p:ext uri="{BB962C8B-B14F-4D97-AF65-F5344CB8AC3E}">
        <p14:creationId xmlns:p14="http://schemas.microsoft.com/office/powerpoint/2010/main" val="155447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GACCESS logo">
            <a:extLst>
              <a:ext uri="{FF2B5EF4-FFF2-40B4-BE49-F238E27FC236}">
                <a16:creationId xmlns:a16="http://schemas.microsoft.com/office/drawing/2014/main" id="{6AA17274-B2DA-D4E5-E8D4-95DF949245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79337"/>
            <a:ext cx="8534400" cy="3499326"/>
          </a:xfrm>
          <a:prstGeom prst="rect">
            <a:avLst/>
          </a:prstGeom>
          <a:noFill/>
          <a:extLst>
            <a:ext uri="{909E8E84-426E-40DD-AFC4-6F175D3DCCD1}">
              <a14:hiddenFill xmlns:a14="http://schemas.microsoft.com/office/drawing/2010/main">
                <a:solidFill>
                  <a:srgbClr val="FFFFFF"/>
                </a:solidFill>
              </a14:hiddenFill>
            </a:ext>
          </a:extLst>
        </p:spPr>
      </p:pic>
      <p:sp>
        <p:nvSpPr>
          <p:cNvPr id="5" name="Diagonal Stripe 4">
            <a:extLst>
              <a:ext uri="{FF2B5EF4-FFF2-40B4-BE49-F238E27FC236}">
                <a16:creationId xmlns:a16="http://schemas.microsoft.com/office/drawing/2014/main" id="{260764A0-3A5B-AD4B-474A-A4A6B3C4CB04}"/>
              </a:ext>
            </a:extLst>
          </p:cNvPr>
          <p:cNvSpPr/>
          <p:nvPr/>
        </p:nvSpPr>
        <p:spPr>
          <a:xfrm flipH="1">
            <a:off x="9400674" y="13398"/>
            <a:ext cx="2791326" cy="2060209"/>
          </a:xfrm>
          <a:prstGeom prst="diagStrip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DF2674F1-4600-98A5-3B57-CCCBC5E6DECE}"/>
              </a:ext>
            </a:extLst>
          </p:cNvPr>
          <p:cNvSpPr txBox="1"/>
          <p:nvPr/>
        </p:nvSpPr>
        <p:spPr>
          <a:xfrm rot="2297589">
            <a:off x="9721512" y="645830"/>
            <a:ext cx="2951747" cy="461665"/>
          </a:xfrm>
          <a:prstGeom prst="rect">
            <a:avLst/>
          </a:prstGeom>
          <a:noFill/>
        </p:spPr>
        <p:txBody>
          <a:bodyPr wrap="square" rtlCol="0">
            <a:spAutoFit/>
          </a:bodyPr>
          <a:lstStyle/>
          <a:p>
            <a:pPr algn="ctr"/>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Join</a:t>
            </a:r>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 SIGACCESS!</a:t>
            </a:r>
          </a:p>
        </p:txBody>
      </p:sp>
      <p:sp>
        <p:nvSpPr>
          <p:cNvPr id="2" name="Title 1">
            <a:extLst>
              <a:ext uri="{FF2B5EF4-FFF2-40B4-BE49-F238E27FC236}">
                <a16:creationId xmlns:a16="http://schemas.microsoft.com/office/drawing/2014/main" id="{4D0F382B-0321-B880-B656-4C8FC5FD51DE}"/>
              </a:ext>
            </a:extLst>
          </p:cNvPr>
          <p:cNvSpPr>
            <a:spLocks noGrp="1"/>
          </p:cNvSpPr>
          <p:nvPr>
            <p:ph type="title"/>
          </p:nvPr>
        </p:nvSpPr>
        <p:spPr/>
        <p:txBody>
          <a:bodyPr/>
          <a:lstStyle/>
          <a:p>
            <a:r>
              <a:rPr lang="en-US" dirty="0">
                <a:solidFill>
                  <a:schemeClr val="bg1"/>
                </a:solidFill>
              </a:rPr>
              <a:t>Join SIGACCESS</a:t>
            </a:r>
          </a:p>
        </p:txBody>
      </p:sp>
    </p:spTree>
    <p:extLst>
      <p:ext uri="{BB962C8B-B14F-4D97-AF65-F5344CB8AC3E}">
        <p14:creationId xmlns:p14="http://schemas.microsoft.com/office/powerpoint/2010/main" val="294629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of the Acropolis and Parthenon taken from the patio at the Acropolis Museum">
            <a:extLst>
              <a:ext uri="{FF2B5EF4-FFF2-40B4-BE49-F238E27FC236}">
                <a16:creationId xmlns:a16="http://schemas.microsoft.com/office/drawing/2014/main" id="{B575ECB9-58B4-52FC-F909-9358FFDBE7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03252" y="-603252"/>
            <a:ext cx="3428996" cy="4635500"/>
          </a:xfrm>
          <a:prstGeom prst="rect">
            <a:avLst/>
          </a:prstGeom>
        </p:spPr>
      </p:pic>
      <p:pic>
        <p:nvPicPr>
          <p:cNvPr id="5" name="Picture 4" descr="An ASSETS'22 tour group at the opening of the museum">
            <a:extLst>
              <a:ext uri="{FF2B5EF4-FFF2-40B4-BE49-F238E27FC236}">
                <a16:creationId xmlns:a16="http://schemas.microsoft.com/office/drawing/2014/main" id="{228CA01F-DF88-7F03-5BDF-52767E64C2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663244" y="2885742"/>
            <a:ext cx="3309011" cy="4635500"/>
          </a:xfrm>
          <a:prstGeom prst="rect">
            <a:avLst/>
          </a:prstGeom>
        </p:spPr>
      </p:pic>
      <p:pic>
        <p:nvPicPr>
          <p:cNvPr id="9" name="Picture 8" descr="A picture of an ASSETS'22 tour group with the Acropolis in the background">
            <a:extLst>
              <a:ext uri="{FF2B5EF4-FFF2-40B4-BE49-F238E27FC236}">
                <a16:creationId xmlns:a16="http://schemas.microsoft.com/office/drawing/2014/main" id="{7CCA08FC-E802-B07D-D2BB-E7FFA0ACFD6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8959" y="10"/>
            <a:ext cx="7453039" cy="4422801"/>
          </a:xfrm>
          <a:prstGeom prst="rect">
            <a:avLst/>
          </a:prstGeom>
        </p:spPr>
      </p:pic>
      <p:pic>
        <p:nvPicPr>
          <p:cNvPr id="11" name="Picture 10" descr="A picture of the Acropolis Museum parthenon replica with metal columns ">
            <a:extLst>
              <a:ext uri="{FF2B5EF4-FFF2-40B4-BE49-F238E27FC236}">
                <a16:creationId xmlns:a16="http://schemas.microsoft.com/office/drawing/2014/main" id="{CC553A12-5424-47C3-65D7-62C7AF3FA3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2"/>
          <a:stretch/>
        </p:blipFill>
        <p:spPr>
          <a:xfrm rot="5400000">
            <a:off x="4785524" y="4476664"/>
            <a:ext cx="2331725" cy="2430949"/>
          </a:xfrm>
          <a:prstGeom prst="rect">
            <a:avLst/>
          </a:prstGeom>
        </p:spPr>
      </p:pic>
      <p:pic>
        <p:nvPicPr>
          <p:cNvPr id="7" name="Picture 6" descr="A picture of Venkatesh Potluri, Cyndi Bennett, and Emma McDonell on the tour">
            <a:extLst>
              <a:ext uri="{FF2B5EF4-FFF2-40B4-BE49-F238E27FC236}">
                <a16:creationId xmlns:a16="http://schemas.microsoft.com/office/drawing/2014/main" id="{07CE3ACD-5D1D-516F-1549-5B7C9C4ED95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6" b="-5"/>
          <a:stretch/>
        </p:blipFill>
        <p:spPr>
          <a:xfrm>
            <a:off x="7267272" y="4526276"/>
            <a:ext cx="2412157" cy="2331725"/>
          </a:xfrm>
          <a:prstGeom prst="rect">
            <a:avLst/>
          </a:prstGeom>
        </p:spPr>
      </p:pic>
      <p:pic>
        <p:nvPicPr>
          <p:cNvPr id="13" name="Picture 12" descr="A picture of an ASSETS'22 tour group sitting down listening to their tour guide">
            <a:extLst>
              <a:ext uri="{FF2B5EF4-FFF2-40B4-BE49-F238E27FC236}">
                <a16:creationId xmlns:a16="http://schemas.microsoft.com/office/drawing/2014/main" id="{89F6BFB9-F7E5-D668-3377-E9B8F95018B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5400000">
            <a:off x="9820051" y="4486058"/>
            <a:ext cx="2331726" cy="2412157"/>
          </a:xfrm>
          <a:prstGeom prst="rect">
            <a:avLst/>
          </a:prstGeom>
        </p:spPr>
      </p:pic>
      <p:sp>
        <p:nvSpPr>
          <p:cNvPr id="6" name="Rectangle 5">
            <a:extLst>
              <a:ext uri="{FF2B5EF4-FFF2-40B4-BE49-F238E27FC236}">
                <a16:creationId xmlns:a16="http://schemas.microsoft.com/office/drawing/2014/main" id="{E5045BC5-382A-497F-0926-ADCAB48BECEE}"/>
              </a:ext>
            </a:extLst>
          </p:cNvPr>
          <p:cNvSpPr/>
          <p:nvPr/>
        </p:nvSpPr>
        <p:spPr>
          <a:xfrm>
            <a:off x="-119272" y="3061171"/>
            <a:ext cx="3670864"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B4DD3127-2D29-952D-94E4-1DF2A946E365}"/>
              </a:ext>
            </a:extLst>
          </p:cNvPr>
          <p:cNvSpPr>
            <a:spLocks noGrp="1"/>
          </p:cNvSpPr>
          <p:nvPr>
            <p:ph type="title"/>
          </p:nvPr>
        </p:nvSpPr>
        <p:spPr>
          <a:xfrm>
            <a:off x="237462" y="3130378"/>
            <a:ext cx="11493164" cy="701438"/>
          </a:xfrm>
        </p:spPr>
        <p:txBody>
          <a:bodyPr>
            <a:noAutofit/>
          </a:bodyPr>
          <a:lstStyle/>
          <a:p>
            <a:r>
              <a:rPr lang="en-US" sz="4000" b="1" dirty="0">
                <a:solidFill>
                  <a:schemeClr val="bg1"/>
                </a:solidFill>
                <a:latin typeface="Bebas Neue" panose="020B0606020202050201" pitchFamily="34" charset="77"/>
              </a:rPr>
              <a:t>ASSETS’22 Day 2</a:t>
            </a:r>
          </a:p>
        </p:txBody>
      </p:sp>
      <p:sp>
        <p:nvSpPr>
          <p:cNvPr id="2" name="Content Placeholder 1">
            <a:extLst>
              <a:ext uri="{FF2B5EF4-FFF2-40B4-BE49-F238E27FC236}">
                <a16:creationId xmlns:a16="http://schemas.microsoft.com/office/drawing/2014/main" id="{7ED57B0B-5DE4-ED96-37D1-268499B7AF0B}"/>
              </a:ext>
            </a:extLst>
          </p:cNvPr>
          <p:cNvSpPr>
            <a:spLocks noGrp="1"/>
          </p:cNvSpPr>
          <p:nvPr>
            <p:ph sz="quarter" idx="13"/>
          </p:nvPr>
        </p:nvSpPr>
        <p:spPr>
          <a:xfrm>
            <a:off x="237462" y="3652769"/>
            <a:ext cx="4724401" cy="411367"/>
          </a:xfrm>
        </p:spPr>
        <p:txBody>
          <a:bodyPr/>
          <a:lstStyle/>
          <a:p>
            <a:r>
              <a:rPr lang="en-US" dirty="0"/>
              <a:t>Acropolis Museum</a:t>
            </a:r>
          </a:p>
        </p:txBody>
      </p:sp>
    </p:spTree>
    <p:extLst>
      <p:ext uri="{BB962C8B-B14F-4D97-AF65-F5344CB8AC3E}">
        <p14:creationId xmlns:p14="http://schemas.microsoft.com/office/powerpoint/2010/main" val="130786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of the Acropolis and Parthenon taken from the patio at the Acropolis Museum">
            <a:extLst>
              <a:ext uri="{FF2B5EF4-FFF2-40B4-BE49-F238E27FC236}">
                <a16:creationId xmlns:a16="http://schemas.microsoft.com/office/drawing/2014/main" id="{16193280-0447-8E9D-E4F4-046D627361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56027" y="-256028"/>
            <a:ext cx="6858000" cy="7370057"/>
          </a:xfrm>
          <a:prstGeom prst="rect">
            <a:avLst/>
          </a:prstGeom>
        </p:spPr>
      </p:pic>
      <p:pic>
        <p:nvPicPr>
          <p:cNvPr id="5" name="Picture 4" descr="A picture of ASSETS'22 participants eating at the Acropolis Cafe with the Acropolis in the background, including Jon Froehlich, ACM President Yannis Ioaniddis, Andy Bagel, LouAnne Boyd, Karyn Moffat, and Leah Findlater">
            <a:extLst>
              <a:ext uri="{FF2B5EF4-FFF2-40B4-BE49-F238E27FC236}">
                <a16:creationId xmlns:a16="http://schemas.microsoft.com/office/drawing/2014/main" id="{5F9D1D99-EEA7-7501-B6B1-8AB0D9040C2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b="-3"/>
          <a:stretch/>
        </p:blipFill>
        <p:spPr>
          <a:xfrm rot="10800000">
            <a:off x="7534656" y="1"/>
            <a:ext cx="4657344" cy="3346704"/>
          </a:xfrm>
          <a:prstGeom prst="rect">
            <a:avLst/>
          </a:prstGeom>
        </p:spPr>
      </p:pic>
      <p:pic>
        <p:nvPicPr>
          <p:cNvPr id="4" name="Picture 3">
            <a:extLst>
              <a:ext uri="{FF2B5EF4-FFF2-40B4-BE49-F238E27FC236}">
                <a16:creationId xmlns:a16="http://schemas.microsoft.com/office/drawing/2014/main" id="{E9C30AC1-1695-1A0C-5F74-650D86F5C21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
        <p:nvSpPr>
          <p:cNvPr id="8" name="Rectangle 7">
            <a:extLst>
              <a:ext uri="{FF2B5EF4-FFF2-40B4-BE49-F238E27FC236}">
                <a16:creationId xmlns:a16="http://schemas.microsoft.com/office/drawing/2014/main" id="{5AB2C880-77D2-538F-CAB1-651FCC2C7D91}"/>
              </a:ext>
            </a:extLst>
          </p:cNvPr>
          <p:cNvSpPr/>
          <p:nvPr/>
        </p:nvSpPr>
        <p:spPr>
          <a:xfrm>
            <a:off x="-119272" y="530009"/>
            <a:ext cx="3670864"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98623A0E-ED65-A9F5-DAB6-D12402435F6C}"/>
              </a:ext>
            </a:extLst>
          </p:cNvPr>
          <p:cNvSpPr>
            <a:spLocks noGrp="1"/>
          </p:cNvSpPr>
          <p:nvPr>
            <p:ph type="title"/>
          </p:nvPr>
        </p:nvSpPr>
        <p:spPr>
          <a:xfrm>
            <a:off x="315038" y="619619"/>
            <a:ext cx="11493164" cy="701438"/>
          </a:xfrm>
        </p:spPr>
        <p:txBody>
          <a:bodyPr>
            <a:noAutofit/>
          </a:bodyPr>
          <a:lstStyle/>
          <a:p>
            <a:r>
              <a:rPr lang="en-US" sz="4000" b="1" dirty="0">
                <a:solidFill>
                  <a:schemeClr val="bg1"/>
                </a:solidFill>
                <a:latin typeface="Bebas Neue" panose="020B0606020202050201" pitchFamily="34" charset="77"/>
              </a:rPr>
              <a:t>ASSETS’22 Day 2</a:t>
            </a:r>
          </a:p>
        </p:txBody>
      </p:sp>
      <p:sp>
        <p:nvSpPr>
          <p:cNvPr id="2" name="Content Placeholder 1">
            <a:extLst>
              <a:ext uri="{FF2B5EF4-FFF2-40B4-BE49-F238E27FC236}">
                <a16:creationId xmlns:a16="http://schemas.microsoft.com/office/drawing/2014/main" id="{CAA6DBF9-9692-12AF-9132-530C77B95561}"/>
              </a:ext>
            </a:extLst>
          </p:cNvPr>
          <p:cNvSpPr>
            <a:spLocks noGrp="1"/>
          </p:cNvSpPr>
          <p:nvPr>
            <p:ph sz="quarter" idx="13"/>
          </p:nvPr>
        </p:nvSpPr>
        <p:spPr>
          <a:xfrm>
            <a:off x="315038" y="1142010"/>
            <a:ext cx="4724401" cy="411367"/>
          </a:xfrm>
        </p:spPr>
        <p:txBody>
          <a:bodyPr/>
          <a:lstStyle/>
          <a:p>
            <a:r>
              <a:rPr lang="en-US" dirty="0"/>
              <a:t>Acropolis Cafe</a:t>
            </a:r>
          </a:p>
        </p:txBody>
      </p:sp>
    </p:spTree>
    <p:extLst>
      <p:ext uri="{BB962C8B-B14F-4D97-AF65-F5344CB8AC3E}">
        <p14:creationId xmlns:p14="http://schemas.microsoft.com/office/powerpoint/2010/main" val="260440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shot of the virtual roundtable at ASSETS'22">
            <a:extLst>
              <a:ext uri="{FF2B5EF4-FFF2-40B4-BE49-F238E27FC236}">
                <a16:creationId xmlns:a16="http://schemas.microsoft.com/office/drawing/2014/main" id="{2C23D35C-E603-6B60-0060-4B144CE19CD8}"/>
              </a:ext>
            </a:extLst>
          </p:cNvPr>
          <p:cNvPicPr>
            <a:picLocks noChangeAspect="1"/>
          </p:cNvPicPr>
          <p:nvPr/>
        </p:nvPicPr>
        <p:blipFill>
          <a:blip r:embed="rId3"/>
          <a:stretch>
            <a:fillRect/>
          </a:stretch>
        </p:blipFill>
        <p:spPr>
          <a:xfrm>
            <a:off x="205563" y="0"/>
            <a:ext cx="11780874" cy="6878350"/>
          </a:xfrm>
          <a:prstGeom prst="rect">
            <a:avLst/>
          </a:prstGeom>
        </p:spPr>
      </p:pic>
      <p:pic>
        <p:nvPicPr>
          <p:cNvPr id="11" name="Picture 10">
            <a:extLst>
              <a:ext uri="{FF2B5EF4-FFF2-40B4-BE49-F238E27FC236}">
                <a16:creationId xmlns:a16="http://schemas.microsoft.com/office/drawing/2014/main" id="{88283F9A-D6A9-A6AC-B08E-BBF703122788}"/>
              </a:ext>
            </a:extLst>
          </p:cNvPr>
          <p:cNvPicPr>
            <a:picLocks noChangeAspect="1"/>
          </p:cNvPicPr>
          <p:nvPr/>
        </p:nvPicPr>
        <p:blipFill>
          <a:blip r:embed="rId4"/>
          <a:stretch>
            <a:fillRect/>
          </a:stretch>
        </p:blipFill>
        <p:spPr>
          <a:xfrm>
            <a:off x="-8846288" y="497565"/>
            <a:ext cx="7772400" cy="3954483"/>
          </a:xfrm>
          <a:prstGeom prst="rect">
            <a:avLst/>
          </a:prstGeom>
        </p:spPr>
      </p:pic>
      <p:sp>
        <p:nvSpPr>
          <p:cNvPr id="12" name="Rectangle 11">
            <a:extLst>
              <a:ext uri="{FF2B5EF4-FFF2-40B4-BE49-F238E27FC236}">
                <a16:creationId xmlns:a16="http://schemas.microsoft.com/office/drawing/2014/main" id="{1F98EE3A-E00D-465B-DFEB-2FBC57CE4EFC}"/>
              </a:ext>
            </a:extLst>
          </p:cNvPr>
          <p:cNvSpPr/>
          <p:nvPr/>
        </p:nvSpPr>
        <p:spPr>
          <a:xfrm>
            <a:off x="-103439" y="2933685"/>
            <a:ext cx="3347499"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EDE56-BEF1-75A6-00DD-40A3267ED1A4}"/>
              </a:ext>
            </a:extLst>
          </p:cNvPr>
          <p:cNvSpPr>
            <a:spLocks noGrp="1"/>
          </p:cNvSpPr>
          <p:nvPr>
            <p:ph type="title"/>
          </p:nvPr>
        </p:nvSpPr>
        <p:spPr>
          <a:xfrm>
            <a:off x="315038" y="3019925"/>
            <a:ext cx="11493164" cy="701438"/>
          </a:xfrm>
        </p:spPr>
        <p:txBody>
          <a:bodyPr/>
          <a:lstStyle/>
          <a:p>
            <a:r>
              <a:rPr lang="en-US" dirty="0"/>
              <a:t>ASSETS’22 Day 2</a:t>
            </a:r>
          </a:p>
        </p:txBody>
      </p:sp>
      <p:sp>
        <p:nvSpPr>
          <p:cNvPr id="3" name="Content Placeholder 2">
            <a:extLst>
              <a:ext uri="{FF2B5EF4-FFF2-40B4-BE49-F238E27FC236}">
                <a16:creationId xmlns:a16="http://schemas.microsoft.com/office/drawing/2014/main" id="{D2AA0AE1-DC36-E5D9-A980-21D0946B393C}"/>
              </a:ext>
            </a:extLst>
          </p:cNvPr>
          <p:cNvSpPr>
            <a:spLocks noGrp="1"/>
          </p:cNvSpPr>
          <p:nvPr>
            <p:ph sz="quarter" idx="13"/>
          </p:nvPr>
        </p:nvSpPr>
        <p:spPr>
          <a:xfrm>
            <a:off x="315038" y="3542316"/>
            <a:ext cx="4724401" cy="411367"/>
          </a:xfrm>
        </p:spPr>
        <p:txBody>
          <a:bodyPr/>
          <a:lstStyle/>
          <a:p>
            <a:r>
              <a:rPr lang="en-US" dirty="0"/>
              <a:t>Virtual Roundtable</a:t>
            </a:r>
          </a:p>
        </p:txBody>
      </p:sp>
    </p:spTree>
    <p:extLst>
      <p:ext uri="{BB962C8B-B14F-4D97-AF65-F5344CB8AC3E}">
        <p14:creationId xmlns:p14="http://schemas.microsoft.com/office/powerpoint/2010/main" val="250620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a:xfrm>
            <a:off x="341029" y="668602"/>
            <a:ext cx="11493164" cy="701438"/>
          </a:xfrm>
        </p:spPr>
        <p:txBody>
          <a:bodyPr/>
          <a:lstStyle/>
          <a:p>
            <a:r>
              <a:rPr lang="en-US" dirty="0"/>
              <a:t>Hybrid/Virtual Chairs</a:t>
            </a:r>
          </a:p>
        </p:txBody>
      </p:sp>
      <p:sp>
        <p:nvSpPr>
          <p:cNvPr id="13" name="Content Placeholder 5">
            <a:extLst>
              <a:ext uri="{FF2B5EF4-FFF2-40B4-BE49-F238E27FC236}">
                <a16:creationId xmlns:a16="http://schemas.microsoft.com/office/drawing/2014/main" id="{16EC701E-D7EC-1825-F922-1A81814E8565}"/>
              </a:ext>
            </a:extLst>
          </p:cNvPr>
          <p:cNvSpPr txBox="1">
            <a:spLocks/>
          </p:cNvSpPr>
          <p:nvPr/>
        </p:nvSpPr>
        <p:spPr>
          <a:xfrm>
            <a:off x="357807" y="287052"/>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ASSETS’22</a:t>
            </a:r>
          </a:p>
        </p:txBody>
      </p:sp>
      <p:sp>
        <p:nvSpPr>
          <p:cNvPr id="2" name="TextBox 1">
            <a:extLst>
              <a:ext uri="{FF2B5EF4-FFF2-40B4-BE49-F238E27FC236}">
                <a16:creationId xmlns:a16="http://schemas.microsoft.com/office/drawing/2014/main" id="{6F473F6A-6C10-8FD4-AF47-EFC596B3AAF5}"/>
              </a:ext>
            </a:extLst>
          </p:cNvPr>
          <p:cNvSpPr txBox="1"/>
          <p:nvPr/>
        </p:nvSpPr>
        <p:spPr>
          <a:xfrm>
            <a:off x="479299" y="4625603"/>
            <a:ext cx="2369724" cy="590831"/>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Christian Vogler</a:t>
            </a:r>
          </a:p>
          <a:p>
            <a:pPr algn="ctr"/>
            <a:r>
              <a:rPr lang="en-US" sz="1600" dirty="0">
                <a:latin typeface="Segoe UI" panose="020B0502040204020203" pitchFamily="34" charset="0"/>
                <a:ea typeface="Segoe UI" panose="020B0502040204020203" pitchFamily="34" charset="0"/>
                <a:cs typeface="Segoe UI" panose="020B0502040204020203" pitchFamily="34" charset="0"/>
              </a:rPr>
              <a:t>Gallaudet University</a:t>
            </a:r>
          </a:p>
        </p:txBody>
      </p:sp>
      <p:pic>
        <p:nvPicPr>
          <p:cNvPr id="3" name="Picture 10" descr="Headshot of Christian Vogler">
            <a:extLst>
              <a:ext uri="{FF2B5EF4-FFF2-40B4-BE49-F238E27FC236}">
                <a16:creationId xmlns:a16="http://schemas.microsoft.com/office/drawing/2014/main" id="{8636AC25-DAD8-775A-8308-10D14AAE5C2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6441" y="2394192"/>
            <a:ext cx="2015440" cy="2015440"/>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5058" name="Picture 2" descr="Emma McDonnell">
            <a:extLst>
              <a:ext uri="{FF2B5EF4-FFF2-40B4-BE49-F238E27FC236}">
                <a16:creationId xmlns:a16="http://schemas.microsoft.com/office/drawing/2014/main" id="{CE30BC05-3E54-EE6A-0882-9631462734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4181" y="2439649"/>
            <a:ext cx="2012707" cy="2012707"/>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5060" name="Picture 4" descr="Laurianne Sitbon">
            <a:extLst>
              <a:ext uri="{FF2B5EF4-FFF2-40B4-BE49-F238E27FC236}">
                <a16:creationId xmlns:a16="http://schemas.microsoft.com/office/drawing/2014/main" id="{FEDF6F8C-56A2-2307-57B7-CEDE718E185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408861" y="2431628"/>
            <a:ext cx="2011680" cy="2011680"/>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5062" name="Picture 6" descr="Kelly Mack">
            <a:extLst>
              <a:ext uri="{FF2B5EF4-FFF2-40B4-BE49-F238E27FC236}">
                <a16:creationId xmlns:a16="http://schemas.microsoft.com/office/drawing/2014/main" id="{60F0732A-4896-457E-D717-07B4A450B92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9126212" y="2431628"/>
            <a:ext cx="2011680" cy="2011680"/>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E89741-184F-E537-D4BC-5EBD27E75B4E}"/>
              </a:ext>
            </a:extLst>
          </p:cNvPr>
          <p:cNvSpPr txBox="1"/>
          <p:nvPr/>
        </p:nvSpPr>
        <p:spPr>
          <a:xfrm>
            <a:off x="3423391" y="4600881"/>
            <a:ext cx="2369724" cy="615553"/>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Emma McDonnell</a:t>
            </a:r>
          </a:p>
          <a:p>
            <a:pPr algn="ctr"/>
            <a:r>
              <a:rPr lang="en-US" sz="1600" dirty="0">
                <a:latin typeface="Segoe UI" panose="020B0502040204020203" pitchFamily="34" charset="0"/>
                <a:ea typeface="Segoe UI" panose="020B0502040204020203" pitchFamily="34" charset="0"/>
                <a:cs typeface="Segoe UI" panose="020B0502040204020203" pitchFamily="34" charset="0"/>
              </a:rPr>
              <a:t>UW</a:t>
            </a:r>
          </a:p>
        </p:txBody>
      </p:sp>
      <p:sp>
        <p:nvSpPr>
          <p:cNvPr id="7" name="TextBox 6">
            <a:extLst>
              <a:ext uri="{FF2B5EF4-FFF2-40B4-BE49-F238E27FC236}">
                <a16:creationId xmlns:a16="http://schemas.microsoft.com/office/drawing/2014/main" id="{031BCDF9-6387-8CF9-4573-DCE2F9F65D7F}"/>
              </a:ext>
            </a:extLst>
          </p:cNvPr>
          <p:cNvSpPr txBox="1"/>
          <p:nvPr/>
        </p:nvSpPr>
        <p:spPr>
          <a:xfrm>
            <a:off x="8947190" y="4600881"/>
            <a:ext cx="2369724" cy="615553"/>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Kelly Mack</a:t>
            </a:r>
          </a:p>
          <a:p>
            <a:pPr algn="ctr"/>
            <a:r>
              <a:rPr lang="en-US" sz="1600" dirty="0">
                <a:latin typeface="Segoe UI" panose="020B0502040204020203" pitchFamily="34" charset="0"/>
                <a:ea typeface="Segoe UI" panose="020B0502040204020203" pitchFamily="34" charset="0"/>
                <a:cs typeface="Segoe UI" panose="020B0502040204020203" pitchFamily="34" charset="0"/>
              </a:rPr>
              <a:t>UW</a:t>
            </a:r>
          </a:p>
        </p:txBody>
      </p:sp>
      <p:sp>
        <p:nvSpPr>
          <p:cNvPr id="9" name="TextBox 8">
            <a:extLst>
              <a:ext uri="{FF2B5EF4-FFF2-40B4-BE49-F238E27FC236}">
                <a16:creationId xmlns:a16="http://schemas.microsoft.com/office/drawing/2014/main" id="{A08A8D42-1447-D34B-13C8-88793A1E4574}"/>
              </a:ext>
            </a:extLst>
          </p:cNvPr>
          <p:cNvSpPr txBox="1"/>
          <p:nvPr/>
        </p:nvSpPr>
        <p:spPr>
          <a:xfrm>
            <a:off x="6248441" y="4600881"/>
            <a:ext cx="2369724" cy="615553"/>
          </a:xfrm>
          <a:prstGeom prst="rect">
            <a:avLst/>
          </a:prstGeom>
          <a:noFill/>
        </p:spPr>
        <p:txBody>
          <a:bodyPr wrap="square" rtlCol="0">
            <a:spAutoFit/>
          </a:bodyPr>
          <a:lstStyle/>
          <a:p>
            <a:pPr algn="ctr"/>
            <a:r>
              <a:rPr lang="en-US" b="1" dirty="0" err="1">
                <a:latin typeface="Segoe UI" panose="020B0502040204020203" pitchFamily="34" charset="0"/>
                <a:ea typeface="Segoe UI" panose="020B0502040204020203" pitchFamily="34" charset="0"/>
                <a:cs typeface="Segoe UI" panose="020B0502040204020203" pitchFamily="34" charset="0"/>
              </a:rPr>
              <a:t>Laurianne</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b="1" dirty="0" err="1">
                <a:latin typeface="Segoe UI" panose="020B0502040204020203" pitchFamily="34" charset="0"/>
                <a:ea typeface="Segoe UI" panose="020B0502040204020203" pitchFamily="34" charset="0"/>
                <a:cs typeface="Segoe UI" panose="020B0502040204020203" pitchFamily="34" charset="0"/>
              </a:rPr>
              <a:t>Sitbon</a:t>
            </a: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r>
              <a:rPr lang="en-US" sz="1600" dirty="0">
                <a:latin typeface="Segoe UI" panose="020B0502040204020203" pitchFamily="34" charset="0"/>
                <a:ea typeface="Segoe UI" panose="020B0502040204020203" pitchFamily="34" charset="0"/>
                <a:cs typeface="Segoe UI" panose="020B0502040204020203" pitchFamily="34" charset="0"/>
              </a:rPr>
              <a:t>Queensland U. of Tech</a:t>
            </a:r>
          </a:p>
        </p:txBody>
      </p:sp>
    </p:spTree>
    <p:extLst>
      <p:ext uri="{BB962C8B-B14F-4D97-AF65-F5344CB8AC3E}">
        <p14:creationId xmlns:p14="http://schemas.microsoft.com/office/powerpoint/2010/main" val="2412372929"/>
      </p:ext>
    </p:extLst>
  </p:cSld>
  <p:clrMapOvr>
    <a:masterClrMapping/>
  </p:clrMapOvr>
  <mc:AlternateContent xmlns:mc="http://schemas.openxmlformats.org/markup-compatibility/2006" xmlns:p14="http://schemas.microsoft.com/office/powerpoint/2010/main">
    <mc:Choice Requires="p14">
      <p:transition spd="slow" p14:dur="2000" advTm="6321"/>
    </mc:Choice>
    <mc:Fallback xmlns="">
      <p:transition spd="slow" advTm="632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65D9F-8C9C-FA15-69B6-9C7D13A50EAF}"/>
              </a:ext>
            </a:extLst>
          </p:cNvPr>
          <p:cNvSpPr>
            <a:spLocks noGrp="1"/>
          </p:cNvSpPr>
          <p:nvPr>
            <p:ph type="ctrTitle"/>
          </p:nvPr>
        </p:nvSpPr>
        <p:spPr/>
        <p:txBody>
          <a:bodyPr/>
          <a:lstStyle/>
          <a:p>
            <a:r>
              <a:rPr lang="en-US" dirty="0"/>
              <a:t>Thank </a:t>
            </a:r>
            <a:r>
              <a:rPr lang="en-US" dirty="0" err="1"/>
              <a:t>Yous</a:t>
            </a:r>
            <a:endParaRPr lang="en-US" dirty="0"/>
          </a:p>
        </p:txBody>
      </p:sp>
    </p:spTree>
    <p:extLst>
      <p:ext uri="{BB962C8B-B14F-4D97-AF65-F5344CB8AC3E}">
        <p14:creationId xmlns:p14="http://schemas.microsoft.com/office/powerpoint/2010/main" val="2595702943"/>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D58464-3B7C-FA96-6835-0E483DAE372B}"/>
              </a:ext>
            </a:extLst>
          </p:cNvPr>
          <p:cNvSpPr txBox="1"/>
          <p:nvPr/>
        </p:nvSpPr>
        <p:spPr>
          <a:xfrm>
            <a:off x="1669775" y="468541"/>
            <a:ext cx="8852450" cy="4508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7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49</a:t>
            </a:r>
            <a:r>
              <a:rPr kumimoji="0" lang="en-US" sz="96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p>
        </p:txBody>
      </p:sp>
      <p:pic>
        <p:nvPicPr>
          <p:cNvPr id="6" name="Graphic 5" descr="Users with solid fill">
            <a:extLst>
              <a:ext uri="{FF2B5EF4-FFF2-40B4-BE49-F238E27FC236}">
                <a16:creationId xmlns:a16="http://schemas.microsoft.com/office/drawing/2014/main" id="{45C679E5-A47F-00F0-AC01-746CBF35B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428" y="4330736"/>
            <a:ext cx="1278836" cy="1278836"/>
          </a:xfrm>
          <a:prstGeom prst="rect">
            <a:avLst/>
          </a:prstGeom>
        </p:spPr>
      </p:pic>
      <p:sp>
        <p:nvSpPr>
          <p:cNvPr id="7" name="TextBox 6">
            <a:extLst>
              <a:ext uri="{FF2B5EF4-FFF2-40B4-BE49-F238E27FC236}">
                <a16:creationId xmlns:a16="http://schemas.microsoft.com/office/drawing/2014/main" id="{579B8830-8439-E409-992B-638299E2B967}"/>
              </a:ext>
            </a:extLst>
          </p:cNvPr>
          <p:cNvSpPr txBox="1"/>
          <p:nvPr/>
        </p:nvSpPr>
        <p:spPr>
          <a:xfrm>
            <a:off x="3975897" y="4585434"/>
            <a:ext cx="947074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Organizing Committee</a:t>
            </a:r>
          </a:p>
        </p:txBody>
      </p:sp>
      <p:grpSp>
        <p:nvGrpSpPr>
          <p:cNvPr id="11" name="Group 10">
            <a:extLst>
              <a:ext uri="{FF2B5EF4-FFF2-40B4-BE49-F238E27FC236}">
                <a16:creationId xmlns:a16="http://schemas.microsoft.com/office/drawing/2014/main" id="{91A84680-A017-9634-766C-F7FA35A8065A}"/>
              </a:ext>
            </a:extLst>
          </p:cNvPr>
          <p:cNvGrpSpPr/>
          <p:nvPr/>
        </p:nvGrpSpPr>
        <p:grpSpPr>
          <a:xfrm>
            <a:off x="7997991" y="919272"/>
            <a:ext cx="3491644" cy="1948839"/>
            <a:chOff x="7997991" y="919272"/>
            <a:chExt cx="3491644" cy="1948839"/>
          </a:xfrm>
        </p:grpSpPr>
        <p:grpSp>
          <p:nvGrpSpPr>
            <p:cNvPr id="12" name="Group 11">
              <a:extLst>
                <a:ext uri="{FF2B5EF4-FFF2-40B4-BE49-F238E27FC236}">
                  <a16:creationId xmlns:a16="http://schemas.microsoft.com/office/drawing/2014/main" id="{1DEFE5C0-C2FC-FE75-DF74-70D1C0DE6C49}"/>
                </a:ext>
              </a:extLst>
            </p:cNvPr>
            <p:cNvGrpSpPr/>
            <p:nvPr/>
          </p:nvGrpSpPr>
          <p:grpSpPr>
            <a:xfrm>
              <a:off x="7997991" y="919272"/>
              <a:ext cx="3491644" cy="1948839"/>
              <a:chOff x="7997991" y="919272"/>
              <a:chExt cx="3491644" cy="1948839"/>
            </a:xfrm>
          </p:grpSpPr>
          <p:sp>
            <p:nvSpPr>
              <p:cNvPr id="14" name="Arc 13">
                <a:extLst>
                  <a:ext uri="{FF2B5EF4-FFF2-40B4-BE49-F238E27FC236}">
                    <a16:creationId xmlns:a16="http://schemas.microsoft.com/office/drawing/2014/main" id="{76B367E4-40ED-3462-F25B-7199257F0A4C}"/>
                  </a:ext>
                </a:extLst>
              </p:cNvPr>
              <p:cNvSpPr/>
              <p:nvPr/>
            </p:nvSpPr>
            <p:spPr>
              <a:xfrm rot="20345539">
                <a:off x="7997991" y="1420463"/>
                <a:ext cx="1952521" cy="1447648"/>
              </a:xfrm>
              <a:prstGeom prst="arc">
                <a:avLst>
                  <a:gd name="adj1" fmla="val 14628249"/>
                  <a:gd name="adj2" fmla="val 18818118"/>
                </a:avLst>
              </a:prstGeom>
              <a:ln w="38100">
                <a:solidFill>
                  <a:srgbClr val="C00000"/>
                </a:solidFill>
                <a:headEnd type="arrow"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5C2B1C3-9B66-39C4-3C3E-374253E70F90}"/>
                  </a:ext>
                </a:extLst>
              </p:cNvPr>
              <p:cNvSpPr txBox="1"/>
              <p:nvPr/>
            </p:nvSpPr>
            <p:spPr>
              <a:xfrm>
                <a:off x="9291837" y="919272"/>
                <a:ext cx="21977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Segoe Print" panose="02000800000000000000" pitchFamily="2" charset="0"/>
                    <a:ea typeface="+mn-ea"/>
                    <a:cs typeface="+mn-cs"/>
                  </a:rPr>
                  <a:t>15</a:t>
                </a:r>
                <a:endParaRPr kumimoji="0" lang="en-US" sz="6600" b="1" i="0" u="none" strike="noStrike" kern="1200" cap="none" spc="0" normalizeH="0" baseline="0" noProof="0" dirty="0">
                  <a:ln>
                    <a:noFill/>
                  </a:ln>
                  <a:solidFill>
                    <a:srgbClr val="C00000"/>
                  </a:solidFill>
                  <a:effectLst/>
                  <a:uLnTx/>
                  <a:uFillTx/>
                  <a:latin typeface="Segoe Print" panose="02000800000000000000" pitchFamily="2" charset="0"/>
                  <a:ea typeface="+mn-ea"/>
                  <a:cs typeface="+mn-cs"/>
                </a:endParaRPr>
              </a:p>
            </p:txBody>
          </p:sp>
        </p:grpSp>
        <p:sp>
          <p:nvSpPr>
            <p:cNvPr id="13" name="TextBox 12">
              <a:extLst>
                <a:ext uri="{FF2B5EF4-FFF2-40B4-BE49-F238E27FC236}">
                  <a16:creationId xmlns:a16="http://schemas.microsoft.com/office/drawing/2014/main" id="{485E7B33-73EE-F554-F1D0-D150EAF20DB4}"/>
                </a:ext>
              </a:extLst>
            </p:cNvPr>
            <p:cNvSpPr txBox="1"/>
            <p:nvPr/>
          </p:nvSpPr>
          <p:spPr>
            <a:xfrm>
              <a:off x="9325909" y="2203577"/>
              <a:ext cx="20574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Segoe Print" panose="02000800000000000000" pitchFamily="2" charset="0"/>
                  <a:ea typeface="+mn-ea"/>
                  <a:cs typeface="+mn-cs"/>
                </a:rPr>
                <a:t>Countries</a:t>
              </a:r>
            </a:p>
          </p:txBody>
        </p:sp>
      </p:grpSp>
      <p:sp>
        <p:nvSpPr>
          <p:cNvPr id="2" name="Title 1">
            <a:extLst>
              <a:ext uri="{FF2B5EF4-FFF2-40B4-BE49-F238E27FC236}">
                <a16:creationId xmlns:a16="http://schemas.microsoft.com/office/drawing/2014/main" id="{2AB94DB9-06AB-B5B4-A0D7-630A84EC9455}"/>
              </a:ext>
            </a:extLst>
          </p:cNvPr>
          <p:cNvSpPr>
            <a:spLocks noGrp="1"/>
          </p:cNvSpPr>
          <p:nvPr>
            <p:ph type="title"/>
          </p:nvPr>
        </p:nvSpPr>
        <p:spPr>
          <a:xfrm>
            <a:off x="341029" y="-1062227"/>
            <a:ext cx="11493164" cy="701438"/>
          </a:xfrm>
        </p:spPr>
        <p:txBody>
          <a:bodyPr/>
          <a:lstStyle/>
          <a:p>
            <a:r>
              <a:rPr lang="en-US" dirty="0">
                <a:solidFill>
                  <a:srgbClr val="ECECEC"/>
                </a:solidFill>
              </a:rPr>
              <a:t>49 Organizing Committee</a:t>
            </a:r>
          </a:p>
        </p:txBody>
      </p:sp>
    </p:spTree>
    <p:extLst>
      <p:ext uri="{BB962C8B-B14F-4D97-AF65-F5344CB8AC3E}">
        <p14:creationId xmlns:p14="http://schemas.microsoft.com/office/powerpoint/2010/main" val="3041435001"/>
      </p:ext>
    </p:extLst>
  </p:cSld>
  <p:clrMapOvr>
    <a:masterClrMapping/>
  </p:clrMapOvr>
  <mc:AlternateContent xmlns:mc="http://schemas.openxmlformats.org/markup-compatibility/2006" xmlns:p14="http://schemas.microsoft.com/office/powerpoint/2010/main">
    <mc:Choice Requires="p14">
      <p:transition spd="slow" p14:dur="2000" advTm="4044"/>
    </mc:Choice>
    <mc:Fallback xmlns="">
      <p:transition spd="slow" advTm="40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AD89-E4CC-001C-405F-56190292C1EC}"/>
              </a:ext>
            </a:extLst>
          </p:cNvPr>
          <p:cNvSpPr>
            <a:spLocks noGrp="1"/>
          </p:cNvSpPr>
          <p:nvPr>
            <p:ph type="title"/>
          </p:nvPr>
        </p:nvSpPr>
        <p:spPr/>
        <p:txBody>
          <a:bodyPr/>
          <a:lstStyle/>
          <a:p>
            <a:r>
              <a:rPr lang="en-US" dirty="0"/>
              <a:t>Thank you Organizing Committee</a:t>
            </a:r>
          </a:p>
        </p:txBody>
      </p:sp>
      <p:sp>
        <p:nvSpPr>
          <p:cNvPr id="3" name="Content Placeholder 2">
            <a:extLst>
              <a:ext uri="{FF2B5EF4-FFF2-40B4-BE49-F238E27FC236}">
                <a16:creationId xmlns:a16="http://schemas.microsoft.com/office/drawing/2014/main" id="{6F4A9E3D-6D40-C8DB-CAA4-D5AD5B5308FF}"/>
              </a:ext>
            </a:extLst>
          </p:cNvPr>
          <p:cNvSpPr>
            <a:spLocks noGrp="1"/>
          </p:cNvSpPr>
          <p:nvPr>
            <p:ph idx="1"/>
          </p:nvPr>
        </p:nvSpPr>
        <p:spPr/>
        <p:txBody>
          <a:bodyPr>
            <a:normAutofit fontScale="85000" lnSpcReduction="20000"/>
          </a:bodyPr>
          <a:lstStyle/>
          <a:p>
            <a:r>
              <a:rPr lang="en-US" sz="1800" b="1" dirty="0"/>
              <a:t>General Chair, </a:t>
            </a:r>
            <a:r>
              <a:rPr lang="en-US" sz="1800" dirty="0"/>
              <a:t>Jon E. Froehlich</a:t>
            </a:r>
            <a:br>
              <a:rPr lang="en-US" sz="1800" dirty="0"/>
            </a:br>
            <a:r>
              <a:rPr lang="en-US" sz="1800" b="1" dirty="0"/>
              <a:t>Technical Program Chairs, </a:t>
            </a:r>
            <a:r>
              <a:rPr lang="en-US" sz="1800" dirty="0"/>
              <a:t>Kristen Shinohara; Stephanie </a:t>
            </a:r>
            <a:r>
              <a:rPr lang="en-US" sz="1800" dirty="0" err="1"/>
              <a:t>Ludi</a:t>
            </a:r>
            <a:br>
              <a:rPr lang="en-US" sz="1800" dirty="0"/>
            </a:br>
            <a:r>
              <a:rPr lang="en-US" sz="1800" b="1" dirty="0"/>
              <a:t>Treasurer and Registration Chairs, </a:t>
            </a:r>
            <a:r>
              <a:rPr lang="en-US" sz="1800" dirty="0"/>
              <a:t>Martez Mott; Kyle Rector</a:t>
            </a:r>
            <a:br>
              <a:rPr lang="en-US" sz="1800" dirty="0"/>
            </a:br>
            <a:r>
              <a:rPr lang="en-US" sz="1800" b="1" dirty="0"/>
              <a:t>Hybrid Experience Chair, </a:t>
            </a:r>
            <a:r>
              <a:rPr lang="en-US" sz="1800" dirty="0"/>
              <a:t>Christian Vogler</a:t>
            </a:r>
            <a:br>
              <a:rPr lang="en-US" sz="1800" dirty="0"/>
            </a:br>
            <a:r>
              <a:rPr lang="en-US" sz="1800" b="1" dirty="0"/>
              <a:t>Proceedings Chair, </a:t>
            </a:r>
            <a:r>
              <a:rPr lang="en-US" sz="1800" dirty="0"/>
              <a:t>Raja </a:t>
            </a:r>
            <a:r>
              <a:rPr lang="en-US" sz="1800" dirty="0" err="1"/>
              <a:t>Kushalnagar</a:t>
            </a:r>
            <a:r>
              <a:rPr lang="en-US" sz="1800" dirty="0"/>
              <a:t>; Sergio </a:t>
            </a:r>
            <a:r>
              <a:rPr lang="en-US" sz="1800" dirty="0" err="1"/>
              <a:t>Mascetti</a:t>
            </a:r>
            <a:br>
              <a:rPr lang="en-US" sz="1800" dirty="0"/>
            </a:br>
            <a:r>
              <a:rPr lang="en-US" sz="1800" b="1" dirty="0"/>
              <a:t>Local Chairs, </a:t>
            </a:r>
            <a:r>
              <a:rPr lang="en-US" sz="1800" dirty="0"/>
              <a:t>Georgios Kouroupetroglou, Alexandros Pino</a:t>
            </a:r>
            <a:br>
              <a:rPr lang="en-US" sz="1800" b="1" dirty="0"/>
            </a:br>
            <a:r>
              <a:rPr lang="en-US" sz="1800" b="1" dirty="0"/>
              <a:t>Local Access Chairs, </a:t>
            </a:r>
            <a:r>
              <a:rPr lang="en-US" sz="1800" dirty="0" err="1"/>
              <a:t>Paraskevi</a:t>
            </a:r>
            <a:r>
              <a:rPr lang="en-US" sz="1800" dirty="0"/>
              <a:t> Riga, </a:t>
            </a:r>
            <a:r>
              <a:rPr lang="en-US" sz="1800" dirty="0" err="1"/>
              <a:t>Ariadni</a:t>
            </a:r>
            <a:r>
              <a:rPr lang="en-US" sz="1800" dirty="0"/>
              <a:t> </a:t>
            </a:r>
            <a:r>
              <a:rPr lang="en-US" sz="1800" dirty="0" err="1"/>
              <a:t>Velissaropoulou</a:t>
            </a:r>
            <a:br>
              <a:rPr lang="en-US" sz="1800" b="1" dirty="0"/>
            </a:br>
            <a:r>
              <a:rPr lang="en-US" sz="1800" b="1" dirty="0"/>
              <a:t>Web and Graphic Chairs, </a:t>
            </a:r>
            <a:r>
              <a:rPr lang="en-US" sz="1800" dirty="0"/>
              <a:t>Liang He, </a:t>
            </a:r>
            <a:r>
              <a:rPr lang="en-US" sz="1800" dirty="0" err="1"/>
              <a:t>Junhan</a:t>
            </a:r>
            <a:r>
              <a:rPr lang="en-US" sz="1800" dirty="0"/>
              <a:t> (Judy) Kong, Jaylin </a:t>
            </a:r>
            <a:r>
              <a:rPr lang="en-US" sz="1800" dirty="0" err="1"/>
              <a:t>Herskovitz</a:t>
            </a:r>
            <a:r>
              <a:rPr lang="en-US" sz="1800" dirty="0"/>
              <a:t>, Jason Wu</a:t>
            </a:r>
            <a:br>
              <a:rPr lang="en-US" sz="1800" b="1" dirty="0"/>
            </a:br>
            <a:r>
              <a:rPr lang="en-US" sz="1800" b="1" dirty="0"/>
              <a:t>ACM Partnerships Chair, </a:t>
            </a:r>
            <a:r>
              <a:rPr lang="en-US" sz="1800" dirty="0"/>
              <a:t>Stacy Branham</a:t>
            </a:r>
            <a:br>
              <a:rPr lang="en-US" sz="1800" b="1" dirty="0"/>
            </a:br>
            <a:r>
              <a:rPr lang="en-US" sz="1800" b="1" dirty="0"/>
              <a:t>Global Outreach Chairs, </a:t>
            </a:r>
            <a:r>
              <a:rPr lang="en-US" sz="1800" dirty="0" err="1"/>
              <a:t>Uran</a:t>
            </a:r>
            <a:r>
              <a:rPr lang="en-US" sz="1800" dirty="0"/>
              <a:t> Oh, </a:t>
            </a:r>
            <a:r>
              <a:rPr lang="en-US" sz="1800" dirty="0" err="1"/>
              <a:t>Yuhang</a:t>
            </a:r>
            <a:r>
              <a:rPr lang="en-US" sz="1800" dirty="0"/>
              <a:t> Zhao, Manohar Swaminathan, Pin </a:t>
            </a:r>
            <a:r>
              <a:rPr lang="en-US" sz="1800" dirty="0" err="1"/>
              <a:t>Sym</a:t>
            </a:r>
            <a:r>
              <a:rPr lang="en-US" sz="1800" dirty="0"/>
              <a:t> </a:t>
            </a:r>
            <a:r>
              <a:rPr lang="en-US" sz="1800" dirty="0" err="1"/>
              <a:t>Foong</a:t>
            </a:r>
            <a:br>
              <a:rPr lang="en-US" sz="1800" b="1" dirty="0"/>
            </a:br>
            <a:r>
              <a:rPr lang="en-US" sz="1800" b="1" dirty="0"/>
              <a:t>Workshop Chairs, </a:t>
            </a:r>
            <a:r>
              <a:rPr lang="en-US" sz="1800" dirty="0"/>
              <a:t>Kyle Montague, Sowmya </a:t>
            </a:r>
            <a:r>
              <a:rPr lang="en-US" sz="1800" dirty="0" err="1"/>
              <a:t>Somanath</a:t>
            </a:r>
            <a:br>
              <a:rPr lang="en-US" sz="1800" b="1" dirty="0"/>
            </a:br>
            <a:r>
              <a:rPr lang="en-US" sz="1800" b="1" dirty="0"/>
              <a:t>Education and Outreach Chairs, </a:t>
            </a:r>
            <a:r>
              <a:rPr lang="en-US" sz="1800" dirty="0"/>
              <a:t>Anne Spencer Ross, Catie Baker</a:t>
            </a:r>
            <a:br>
              <a:rPr lang="en-US" sz="1800" b="1" dirty="0"/>
            </a:br>
            <a:r>
              <a:rPr lang="en-US" sz="1800" b="1" dirty="0"/>
              <a:t>Equity and Belonging Chairs, </a:t>
            </a:r>
            <a:r>
              <a:rPr lang="en-US" sz="1800" dirty="0" err="1"/>
              <a:t>LouAnne</a:t>
            </a:r>
            <a:r>
              <a:rPr lang="en-US" sz="1800" dirty="0"/>
              <a:t> Boyd, John A. Guerra Gomez</a:t>
            </a:r>
            <a:br>
              <a:rPr lang="en-US" sz="1800" b="1" dirty="0"/>
            </a:br>
            <a:r>
              <a:rPr lang="en-US" sz="1800" b="1" dirty="0"/>
              <a:t>Virtual Chairs, Emma McDonnell, </a:t>
            </a:r>
            <a:r>
              <a:rPr lang="en-US" sz="1800" dirty="0"/>
              <a:t>Kelly Mack, Benjamin </a:t>
            </a:r>
            <a:r>
              <a:rPr lang="en-US" sz="1800" dirty="0" err="1"/>
              <a:t>Tannert</a:t>
            </a:r>
            <a:r>
              <a:rPr lang="en-US" sz="1800" dirty="0"/>
              <a:t>, </a:t>
            </a:r>
            <a:r>
              <a:rPr lang="en-US" sz="1800" dirty="0" err="1"/>
              <a:t>Laurianne</a:t>
            </a:r>
            <a:r>
              <a:rPr lang="en-US" sz="1800" dirty="0"/>
              <a:t> </a:t>
            </a:r>
            <a:r>
              <a:rPr lang="en-US" sz="1800" dirty="0" err="1"/>
              <a:t>Sitbon</a:t>
            </a:r>
            <a:br>
              <a:rPr lang="en-US" sz="1800" b="1" dirty="0"/>
            </a:br>
            <a:r>
              <a:rPr lang="en-US" sz="1800" b="1" dirty="0"/>
              <a:t>Accessibility Chairs, </a:t>
            </a:r>
            <a:r>
              <a:rPr lang="en-US" sz="1800" dirty="0"/>
              <a:t>J. Bern Jordan, Lei Shi</a:t>
            </a:r>
            <a:br>
              <a:rPr lang="en-US" sz="1800" b="1" dirty="0"/>
            </a:br>
            <a:r>
              <a:rPr lang="en-US" sz="1800" b="1" dirty="0"/>
              <a:t>Mentoring Chairs, </a:t>
            </a:r>
            <a:r>
              <a:rPr lang="en-US" sz="1800" dirty="0" err="1"/>
              <a:t>Sayan</a:t>
            </a:r>
            <a:r>
              <a:rPr lang="en-US" sz="1800" dirty="0"/>
              <a:t> </a:t>
            </a:r>
            <a:r>
              <a:rPr lang="en-US" sz="1800" dirty="0" err="1"/>
              <a:t>Sarcar</a:t>
            </a:r>
            <a:r>
              <a:rPr lang="en-US" sz="1800" dirty="0"/>
              <a:t>, Kirsten Ellis</a:t>
            </a:r>
            <a:br>
              <a:rPr lang="en-US" sz="1800" b="1" dirty="0"/>
            </a:br>
            <a:r>
              <a:rPr lang="en-US" sz="1800" b="1" dirty="0"/>
              <a:t>Publicity Chairs, </a:t>
            </a:r>
            <a:r>
              <a:rPr lang="en-US" sz="1800" dirty="0"/>
              <a:t>Alexa Siu, Arthur Theil</a:t>
            </a:r>
            <a:br>
              <a:rPr lang="en-US" sz="1800" b="1" dirty="0"/>
            </a:br>
            <a:r>
              <a:rPr lang="en-US" sz="1800" b="1" dirty="0"/>
              <a:t>Student Volunteer Chairs, </a:t>
            </a:r>
            <a:r>
              <a:rPr lang="en-US" sz="1800" dirty="0"/>
              <a:t>Franklin </a:t>
            </a:r>
            <a:r>
              <a:rPr lang="en-US" sz="1800" dirty="0" err="1"/>
              <a:t>Mingzhe</a:t>
            </a:r>
            <a:r>
              <a:rPr lang="en-US" sz="1800" dirty="0"/>
              <a:t> Li, Maryam </a:t>
            </a:r>
            <a:r>
              <a:rPr lang="en-US" sz="1800" dirty="0" err="1"/>
              <a:t>Banduka</a:t>
            </a:r>
            <a:br>
              <a:rPr lang="en-US" sz="1800" dirty="0"/>
            </a:br>
            <a:r>
              <a:rPr lang="en-US" sz="1800" b="1" dirty="0"/>
              <a:t>TACCESS Special Issue Chair, </a:t>
            </a:r>
            <a:r>
              <a:rPr lang="en-US" sz="1800" dirty="0"/>
              <a:t>Maria Wolters</a:t>
            </a:r>
            <a:br>
              <a:rPr lang="en-US" sz="1800" b="1" dirty="0"/>
            </a:br>
            <a:r>
              <a:rPr lang="en-US" sz="1800" b="1" dirty="0"/>
              <a:t>Best Artifact Chair, </a:t>
            </a:r>
            <a:r>
              <a:rPr lang="en-US" sz="1800" dirty="0"/>
              <a:t>Dragan </a:t>
            </a:r>
            <a:r>
              <a:rPr lang="en-US" sz="1800" dirty="0" err="1"/>
              <a:t>Ahmetovic</a:t>
            </a:r>
            <a:br>
              <a:rPr lang="en-US" sz="1800" b="1" dirty="0"/>
            </a:br>
            <a:r>
              <a:rPr lang="en-US" sz="1800" b="1" dirty="0"/>
              <a:t>Poster/Demo Chairs, </a:t>
            </a:r>
            <a:r>
              <a:rPr lang="en-US" sz="1800" dirty="0"/>
              <a:t>Hugo </a:t>
            </a:r>
            <a:r>
              <a:rPr lang="en-US" sz="1800" dirty="0" err="1"/>
              <a:t>Nicolau</a:t>
            </a:r>
            <a:r>
              <a:rPr lang="en-US" sz="1800" dirty="0"/>
              <a:t>, </a:t>
            </a:r>
            <a:r>
              <a:rPr lang="en-US" sz="1800" dirty="0" err="1"/>
              <a:t>Taslima</a:t>
            </a:r>
            <a:r>
              <a:rPr lang="en-US" sz="1800" dirty="0"/>
              <a:t> </a:t>
            </a:r>
            <a:r>
              <a:rPr lang="en-US" sz="1800" dirty="0" err="1"/>
              <a:t>Akter</a:t>
            </a:r>
            <a:br>
              <a:rPr lang="en-US" sz="1800" b="1" dirty="0"/>
            </a:br>
            <a:r>
              <a:rPr lang="en-US" sz="1800" b="1" dirty="0"/>
              <a:t>Doctoral Consortium Chairs, </a:t>
            </a:r>
            <a:r>
              <a:rPr lang="en-US" sz="1800" dirty="0"/>
              <a:t>Katta Spiel, </a:t>
            </a:r>
            <a:r>
              <a:rPr lang="en-US" sz="1800" dirty="0" err="1"/>
              <a:t>Aqueasha</a:t>
            </a:r>
            <a:r>
              <a:rPr lang="en-US" sz="1800" dirty="0"/>
              <a:t> Martin-Hammond</a:t>
            </a:r>
            <a:br>
              <a:rPr lang="en-US" sz="1800" b="1" dirty="0"/>
            </a:br>
            <a:r>
              <a:rPr lang="en-US" sz="1800" b="1" dirty="0"/>
              <a:t>Student Research Competition Chairs, </a:t>
            </a:r>
            <a:r>
              <a:rPr lang="en-US" sz="1800" dirty="0" err="1"/>
              <a:t>Mingming</a:t>
            </a:r>
            <a:r>
              <a:rPr lang="en-US" sz="1800" dirty="0"/>
              <a:t> Fan, Roshan Peiris</a:t>
            </a:r>
            <a:br>
              <a:rPr lang="en-US" sz="1800" b="1" dirty="0"/>
            </a:br>
            <a:r>
              <a:rPr lang="en-US" sz="1800" b="1" dirty="0"/>
              <a:t>Experience Report Chairs, </a:t>
            </a:r>
            <a:r>
              <a:rPr lang="en-US" sz="1800" dirty="0" err="1"/>
              <a:t>Garreth</a:t>
            </a:r>
            <a:r>
              <a:rPr lang="en-US" sz="1800" dirty="0"/>
              <a:t> </a:t>
            </a:r>
            <a:r>
              <a:rPr lang="en-US" sz="1800" dirty="0" err="1"/>
              <a:t>Tigwell</a:t>
            </a:r>
            <a:r>
              <a:rPr lang="en-US" sz="1800" dirty="0"/>
              <a:t>, Kathryn (Kate) Ringland</a:t>
            </a:r>
          </a:p>
        </p:txBody>
      </p:sp>
      <p:sp>
        <p:nvSpPr>
          <p:cNvPr id="4" name="Content Placeholder 3">
            <a:extLst>
              <a:ext uri="{FF2B5EF4-FFF2-40B4-BE49-F238E27FC236}">
                <a16:creationId xmlns:a16="http://schemas.microsoft.com/office/drawing/2014/main" id="{B2585DB7-78B0-A139-5278-3E7D25CAEEB0}"/>
              </a:ext>
            </a:extLst>
          </p:cNvPr>
          <p:cNvSpPr>
            <a:spLocks noGrp="1"/>
          </p:cNvSpPr>
          <p:nvPr>
            <p:ph sz="quarter" idx="13"/>
          </p:nvPr>
        </p:nvSpPr>
        <p:spPr/>
        <p:txBody>
          <a:bodyPr/>
          <a:lstStyle/>
          <a:p>
            <a:r>
              <a:rPr lang="en-US" dirty="0"/>
              <a:t>ASSETS’22</a:t>
            </a:r>
          </a:p>
        </p:txBody>
      </p:sp>
    </p:spTree>
    <p:extLst>
      <p:ext uri="{BB962C8B-B14F-4D97-AF65-F5344CB8AC3E}">
        <p14:creationId xmlns:p14="http://schemas.microsoft.com/office/powerpoint/2010/main" val="167038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stinguished guest and Local Chair Georgios Kouroupetroglou giving opening remarks">
            <a:extLst>
              <a:ext uri="{FF2B5EF4-FFF2-40B4-BE49-F238E27FC236}">
                <a16:creationId xmlns:a16="http://schemas.microsoft.com/office/drawing/2014/main" id="{463811CD-8721-1B9B-5DDC-8CC05F292B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b="-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Picture 8" descr="A picture of the ASSETS'22 conference room showing the three screens with two reserved for presentation content and a third for captions. On the stage is a presenter, an interpreter, and standing next to the stage is the talk moderator">
            <a:extLst>
              <a:ext uri="{FF2B5EF4-FFF2-40B4-BE49-F238E27FC236}">
                <a16:creationId xmlns:a16="http://schemas.microsoft.com/office/drawing/2014/main" id="{0ED4FB09-C51B-128F-7556-E25462A341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Haben Firma standing on the ASSETS'22 stage holding her dynamic braille keyboard">
            <a:extLst>
              <a:ext uri="{FF2B5EF4-FFF2-40B4-BE49-F238E27FC236}">
                <a16:creationId xmlns:a16="http://schemas.microsoft.com/office/drawing/2014/main" id="{728480D1-FB8C-A019-366C-D9128E24B6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1" name="Rectangle 20">
            <a:extLst>
              <a:ext uri="{FF2B5EF4-FFF2-40B4-BE49-F238E27FC236}">
                <a16:creationId xmlns:a16="http://schemas.microsoft.com/office/drawing/2014/main" id="{D75EE97B-53BD-4262-7576-AB436AEB7D39}"/>
              </a:ext>
            </a:extLst>
          </p:cNvPr>
          <p:cNvSpPr/>
          <p:nvPr/>
        </p:nvSpPr>
        <p:spPr>
          <a:xfrm>
            <a:off x="2867770" y="410736"/>
            <a:ext cx="3347499"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63EE2-086E-4F78-29C2-834DAB6CB4A9}"/>
              </a:ext>
            </a:extLst>
          </p:cNvPr>
          <p:cNvSpPr>
            <a:spLocks noGrp="1"/>
          </p:cNvSpPr>
          <p:nvPr>
            <p:ph type="title"/>
          </p:nvPr>
        </p:nvSpPr>
        <p:spPr>
          <a:xfrm>
            <a:off x="3074568" y="522275"/>
            <a:ext cx="11493164" cy="701438"/>
          </a:xfrm>
        </p:spPr>
        <p:txBody>
          <a:bodyPr/>
          <a:lstStyle/>
          <a:p>
            <a:r>
              <a:rPr lang="en-US" dirty="0"/>
              <a:t>ASSETS’22 Day 1</a:t>
            </a:r>
          </a:p>
        </p:txBody>
      </p:sp>
      <p:sp>
        <p:nvSpPr>
          <p:cNvPr id="6" name="Content Placeholder 5">
            <a:extLst>
              <a:ext uri="{FF2B5EF4-FFF2-40B4-BE49-F238E27FC236}">
                <a16:creationId xmlns:a16="http://schemas.microsoft.com/office/drawing/2014/main" id="{205AC75F-1D09-99B4-DF38-7D8A687877D1}"/>
              </a:ext>
            </a:extLst>
          </p:cNvPr>
          <p:cNvSpPr>
            <a:spLocks noGrp="1"/>
          </p:cNvSpPr>
          <p:nvPr>
            <p:ph sz="quarter" idx="13"/>
          </p:nvPr>
        </p:nvSpPr>
        <p:spPr>
          <a:xfrm>
            <a:off x="3074568" y="1044666"/>
            <a:ext cx="4724401" cy="411367"/>
          </a:xfrm>
        </p:spPr>
        <p:txBody>
          <a:bodyPr/>
          <a:lstStyle/>
          <a:p>
            <a:r>
              <a:rPr lang="en-US" dirty="0"/>
              <a:t>Athens, Greece</a:t>
            </a:r>
          </a:p>
        </p:txBody>
      </p:sp>
    </p:spTree>
    <p:extLst>
      <p:ext uri="{BB962C8B-B14F-4D97-AF65-F5344CB8AC3E}">
        <p14:creationId xmlns:p14="http://schemas.microsoft.com/office/powerpoint/2010/main" val="2524109398"/>
      </p:ext>
    </p:extLst>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of the Organizing Committee and Student Volunteers with their ASSETS'22 t-shirts and the Acropolis in the background. Taken from the Acropolis Cafe patio.">
            <a:extLst>
              <a:ext uri="{FF2B5EF4-FFF2-40B4-BE49-F238E27FC236}">
                <a16:creationId xmlns:a16="http://schemas.microsoft.com/office/drawing/2014/main" id="{9F41D2B7-7DE7-EC96-CEEB-D9CA79CEEE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F772366-8B8A-A737-FBCC-D82C3FCFC5EA}"/>
              </a:ext>
            </a:extLst>
          </p:cNvPr>
          <p:cNvSpPr>
            <a:spLocks noGrp="1"/>
          </p:cNvSpPr>
          <p:nvPr>
            <p:ph type="title"/>
          </p:nvPr>
        </p:nvSpPr>
        <p:spPr>
          <a:xfrm>
            <a:off x="341029" y="-1013243"/>
            <a:ext cx="11493164" cy="701438"/>
          </a:xfrm>
        </p:spPr>
        <p:txBody>
          <a:bodyPr/>
          <a:lstStyle/>
          <a:p>
            <a:r>
              <a:rPr lang="en-US" dirty="0">
                <a:solidFill>
                  <a:srgbClr val="ECECEC"/>
                </a:solidFill>
              </a:rPr>
              <a:t>ASSETS’22 Photo of OC and Student</a:t>
            </a:r>
            <a:r>
              <a:rPr lang="en-US" baseline="0" dirty="0">
                <a:solidFill>
                  <a:srgbClr val="ECECEC"/>
                </a:solidFill>
              </a:rPr>
              <a:t> Volunteers</a:t>
            </a:r>
            <a:endParaRPr lang="en-US" dirty="0">
              <a:solidFill>
                <a:srgbClr val="ECECEC"/>
              </a:solidFill>
            </a:endParaRPr>
          </a:p>
        </p:txBody>
      </p:sp>
    </p:spTree>
    <p:extLst>
      <p:ext uri="{BB962C8B-B14F-4D97-AF65-F5344CB8AC3E}">
        <p14:creationId xmlns:p14="http://schemas.microsoft.com/office/powerpoint/2010/main" val="325862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imilar group photo to the prior one but with people being a bit silly">
            <a:extLst>
              <a:ext uri="{FF2B5EF4-FFF2-40B4-BE49-F238E27FC236}">
                <a16:creationId xmlns:a16="http://schemas.microsoft.com/office/drawing/2014/main" id="{59EBD03D-6417-AC32-8ECB-654A0B5BDB2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itle 2">
            <a:extLst>
              <a:ext uri="{FF2B5EF4-FFF2-40B4-BE49-F238E27FC236}">
                <a16:creationId xmlns:a16="http://schemas.microsoft.com/office/drawing/2014/main" id="{661A3832-E183-D5DD-EC7C-1016D301CCB3}"/>
              </a:ext>
            </a:extLst>
          </p:cNvPr>
          <p:cNvSpPr>
            <a:spLocks noGrp="1"/>
          </p:cNvSpPr>
          <p:nvPr>
            <p:ph type="title"/>
          </p:nvPr>
        </p:nvSpPr>
        <p:spPr>
          <a:xfrm>
            <a:off x="341029" y="-1405128"/>
            <a:ext cx="11493164" cy="701438"/>
          </a:xfrm>
        </p:spPr>
        <p:txBody>
          <a:bodyPr/>
          <a:lstStyle/>
          <a:p>
            <a:r>
              <a:rPr lang="en-US" dirty="0">
                <a:solidFill>
                  <a:srgbClr val="ECECEC"/>
                </a:solidFill>
              </a:rPr>
              <a:t>ASSETS’22 Photo of OC and Student</a:t>
            </a:r>
            <a:r>
              <a:rPr lang="en-US" baseline="0" dirty="0">
                <a:solidFill>
                  <a:srgbClr val="ECECEC"/>
                </a:solidFill>
              </a:rPr>
              <a:t> Volunteers 2</a:t>
            </a:r>
            <a:endParaRPr lang="en-US" dirty="0">
              <a:solidFill>
                <a:srgbClr val="ECECEC"/>
              </a:solidFill>
            </a:endParaRPr>
          </a:p>
        </p:txBody>
      </p:sp>
    </p:spTree>
    <p:extLst>
      <p:ext uri="{BB962C8B-B14F-4D97-AF65-F5344CB8AC3E}">
        <p14:creationId xmlns:p14="http://schemas.microsoft.com/office/powerpoint/2010/main" val="738772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D58464-3B7C-FA96-6835-0E483DAE372B}"/>
              </a:ext>
            </a:extLst>
          </p:cNvPr>
          <p:cNvSpPr txBox="1"/>
          <p:nvPr/>
        </p:nvSpPr>
        <p:spPr>
          <a:xfrm>
            <a:off x="1669775" y="468541"/>
            <a:ext cx="8852450" cy="4508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7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73</a:t>
            </a:r>
            <a:r>
              <a:rPr kumimoji="0" lang="en-US" sz="96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p>
        </p:txBody>
      </p:sp>
      <p:pic>
        <p:nvPicPr>
          <p:cNvPr id="6" name="Graphic 5" descr="Users with solid fill">
            <a:extLst>
              <a:ext uri="{FF2B5EF4-FFF2-40B4-BE49-F238E27FC236}">
                <a16:creationId xmlns:a16="http://schemas.microsoft.com/office/drawing/2014/main" id="{45C679E5-A47F-00F0-AC01-746CBF35B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428" y="4330736"/>
            <a:ext cx="1278836" cy="1278836"/>
          </a:xfrm>
          <a:prstGeom prst="rect">
            <a:avLst/>
          </a:prstGeom>
        </p:spPr>
      </p:pic>
      <p:sp>
        <p:nvSpPr>
          <p:cNvPr id="7" name="TextBox 6">
            <a:extLst>
              <a:ext uri="{FF2B5EF4-FFF2-40B4-BE49-F238E27FC236}">
                <a16:creationId xmlns:a16="http://schemas.microsoft.com/office/drawing/2014/main" id="{579B8830-8439-E409-992B-638299E2B967}"/>
              </a:ext>
            </a:extLst>
          </p:cNvPr>
          <p:cNvSpPr txBox="1"/>
          <p:nvPr/>
        </p:nvSpPr>
        <p:spPr>
          <a:xfrm>
            <a:off x="3975897" y="4585434"/>
            <a:ext cx="947074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Program Committee</a:t>
            </a:r>
          </a:p>
        </p:txBody>
      </p:sp>
      <p:sp>
        <p:nvSpPr>
          <p:cNvPr id="2" name="Title 1">
            <a:extLst>
              <a:ext uri="{FF2B5EF4-FFF2-40B4-BE49-F238E27FC236}">
                <a16:creationId xmlns:a16="http://schemas.microsoft.com/office/drawing/2014/main" id="{B3898208-7289-6644-4717-4528982022FF}"/>
              </a:ext>
            </a:extLst>
          </p:cNvPr>
          <p:cNvSpPr>
            <a:spLocks noGrp="1"/>
          </p:cNvSpPr>
          <p:nvPr>
            <p:ph type="title"/>
          </p:nvPr>
        </p:nvSpPr>
        <p:spPr>
          <a:xfrm>
            <a:off x="341029" y="-1078556"/>
            <a:ext cx="11493164" cy="701438"/>
          </a:xfrm>
        </p:spPr>
        <p:txBody>
          <a:bodyPr/>
          <a:lstStyle/>
          <a:p>
            <a:r>
              <a:rPr lang="en-US" dirty="0">
                <a:solidFill>
                  <a:srgbClr val="ECECEC"/>
                </a:solidFill>
              </a:rPr>
              <a:t>73 Program Committee Members</a:t>
            </a:r>
          </a:p>
        </p:txBody>
      </p:sp>
    </p:spTree>
    <p:extLst>
      <p:ext uri="{BB962C8B-B14F-4D97-AF65-F5344CB8AC3E}">
        <p14:creationId xmlns:p14="http://schemas.microsoft.com/office/powerpoint/2010/main" val="2550142948"/>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9;p20">
            <a:extLst>
              <a:ext uri="{FF2B5EF4-FFF2-40B4-BE49-F238E27FC236}">
                <a16:creationId xmlns:a16="http://schemas.microsoft.com/office/drawing/2014/main" id="{0BF7DBEA-83B2-A0FD-80C5-A316B56791C1}"/>
              </a:ext>
            </a:extLst>
          </p:cNvPr>
          <p:cNvSpPr txBox="1">
            <a:spLocks/>
          </p:cNvSpPr>
          <p:nvPr/>
        </p:nvSpPr>
        <p:spPr>
          <a:xfrm>
            <a:off x="341028" y="1370040"/>
            <a:ext cx="4001006" cy="4661792"/>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Tousif</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Ahmed,</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Samsung Research,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Dragan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Ahmetovic</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err="1">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Università</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err="1">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degli</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err="1">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Studi</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di Milano, Italy</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Taslima</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Akter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Indiana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Oliver Alonzo,</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Rochester Institute of Technology,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Catherine Baker,</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Creighton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Giulia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Barbareschi</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Keio University, Japan</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Andrew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Begel</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Microsoft Research,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Jeffrey Bigham,</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Carnegie Mellon Univ &amp; Apple Research,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Syed Masum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Billah</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Pennsylvania State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Edward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Cutrell</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Microsoft Research,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Karina Caro,</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Autonomous University of Baja California, Mexico</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Michael Crabb,</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Dundee, UK</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Patrick Carrington,</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Carnegie Mellon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Maitraye</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Das,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Northwestern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Kirsten Ellis,</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Monash University, Australia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Yasmine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Elglaly</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Western Washington University,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Lizbeth Escobedo,</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California, San Diego,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Leah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Findlater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 of Washington &amp; Apple Research,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David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Flatla</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Guelph, Canada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Kathrin Gerling,</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KU Leuven, Belgium</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Benjamin Gorman,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Bournemouth University, UK</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João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Guerreiro</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Lisbon, Portugal</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Tiago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Guerreiro</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Lisbon, Portugal</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Anhong</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Guo,</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Michigan,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Foad</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Hamidi,</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Maryland, Baltimore County, USA</a:t>
            </a:r>
          </a:p>
          <a:p>
            <a:pPr marL="0" marR="0" lvl="0" indent="0" algn="l" defTabSz="914400" rtl="0" eaLnBrk="1" fontAlgn="auto" latinLnBrk="0" hangingPunct="1">
              <a:lnSpc>
                <a:spcPct val="100000"/>
              </a:lnSpc>
              <a:spcBef>
                <a:spcPts val="0"/>
              </a:spcBef>
              <a:spcAft>
                <a:spcPts val="0"/>
              </a:spcAft>
              <a:buClr>
                <a:prstClr val="black"/>
              </a:buClr>
              <a:buSzPts val="275"/>
              <a:buFont typeface="Arial"/>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Kotaro Hara,</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Singapore Management University, Singapore</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Saad Hassan,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Rochester Institute of Technology, USA</a:t>
            </a:r>
            <a:endParaRPr kumimoji="0" lang="en-US" sz="1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Google Shape;100;p20">
            <a:extLst>
              <a:ext uri="{FF2B5EF4-FFF2-40B4-BE49-F238E27FC236}">
                <a16:creationId xmlns:a16="http://schemas.microsoft.com/office/drawing/2014/main" id="{585C5674-3D60-9BBA-2904-D865056239FC}"/>
              </a:ext>
            </a:extLst>
          </p:cNvPr>
          <p:cNvSpPr txBox="1">
            <a:spLocks/>
          </p:cNvSpPr>
          <p:nvPr/>
        </p:nvSpPr>
        <p:spPr>
          <a:xfrm>
            <a:off x="4311784" y="1370040"/>
            <a:ext cx="4001006" cy="4437202"/>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Liang He,</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Purdue University,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Megan Hofmann,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Carnegie Mellon University,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Anthony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Hornof</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Oregon,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Matt Huenerfauth,</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Rochester Institute of Technology,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Amy Hurst,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New York University,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Dhruv Jain,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Washington,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Hernisa</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Kacorri</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Maryland,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Shaun Kane,</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Google,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Masatomo</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Kobayashi,</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IBM Research Tokyo, Japan</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Ravi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Kuber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University of Maryland, Baltimore County,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Sri Kurniawan,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California, Santa Cruz,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Raja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Kushalnagar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Gallaudet University,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Sooyeon</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Lee,</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Rochester Institute of Technology,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Clayton Lewis,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Colorado,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Kyle Montague,</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err="1">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Northumbria</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University,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Sergio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Mascetti</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Milan, Italy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Kathleen McCoy,</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Delaware,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Rachel Menzies,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Dundee,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Oussama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Metatla</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Bristol,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Lauren Milne,</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Macalester College,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Silvia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Mirri</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Bologna, Italy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Karyn Moffatt,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McGill University, Canada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Merrie Morris,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Google,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Cecily Morrison,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Microsoft Research,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Martez Mott,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Microsoft Research,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Aboubakar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Mountapmbeme</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North Texas,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Tim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Neate</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King’s College London, UK</a:t>
            </a:r>
            <a:endParaRPr kumimoji="0" lang="en-US" sz="1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 name="Google Shape;101;p20">
            <a:extLst>
              <a:ext uri="{FF2B5EF4-FFF2-40B4-BE49-F238E27FC236}">
                <a16:creationId xmlns:a16="http://schemas.microsoft.com/office/drawing/2014/main" id="{D1D79634-1E8A-EBCC-204D-FA74C8BA5E0C}"/>
              </a:ext>
            </a:extLst>
          </p:cNvPr>
          <p:cNvSpPr txBox="1">
            <a:spLocks/>
          </p:cNvSpPr>
          <p:nvPr/>
        </p:nvSpPr>
        <p:spPr>
          <a:xfrm>
            <a:off x="8282540" y="1370040"/>
            <a:ext cx="4327674" cy="3416400"/>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Hugo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Nicolau</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Lisbon, Portugal</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Obianuju</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Okafor,</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North Texas,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Roshan Peiris,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Rochester Institute of Technology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Cynthia Putnam,</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DePaul University,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Kathryn Ringland,</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California, Santa Cruz,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André Rodrigues,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Lisbon, Portugal</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Abi Roper,</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City University of London,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Abigale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Stangl</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Washington,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Sayan</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Sarcar</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Birmingham City University,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Daisuke Sato,</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IBM Research Tokyo, Japan</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Lei Shi,</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Google,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Manohar Swaminathan,</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Microsoft Research, India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Hironobu Takagi,</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IBM Research Tokyo, Japan</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Benjamin </a:t>
            </a: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Tannert</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Bremen City Univ of Applied Science, Germany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Arthur Theil,</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Offenburg University of Applied Sciences, Germany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Gerhard Weber,</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Dresden University of Technology, Germany</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Maria Wolters,</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Edinburgh, UK</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Shaomei</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Wu,</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Facebook,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r>
              <a:rPr kumimoji="0" lang="en-US" sz="1000" b="1" i="0" u="none" strike="noStrike" kern="120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Yuhang</a:t>
            </a:r>
            <a:r>
              <a:rPr kumimoji="0" lang="en-US" sz="10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Zhao,</a:t>
            </a:r>
            <a:r>
              <a:rPr kumimoji="0" lang="en-US" sz="1000" b="0" i="0"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000" b="0" i="1" u="none" strike="noStrike" kern="1200" cap="none" spc="0" normalizeH="0" baseline="0" noProof="0" dirty="0">
                <a:ln>
                  <a:noFill/>
                </a:ln>
                <a:solidFill>
                  <a:srgbClr val="888888"/>
                </a:solidFill>
                <a:effectLst/>
                <a:uLnTx/>
                <a:uFillTx/>
                <a:latin typeface="Segoe UI" panose="020B0502040204020203" pitchFamily="34" charset="0"/>
                <a:ea typeface="Segoe UI" panose="020B0502040204020203" pitchFamily="34" charset="0"/>
                <a:cs typeface="Segoe UI" panose="020B0502040204020203" pitchFamily="34" charset="0"/>
              </a:rPr>
              <a:t>University of Wisconsin-Madison, USA</a:t>
            </a:r>
          </a:p>
          <a:p>
            <a:pPr marL="0" marR="0" lvl="0" indent="0" algn="l" defTabSz="914400" rtl="0" eaLnBrk="1" fontAlgn="auto" latinLnBrk="0" hangingPunct="1">
              <a:lnSpc>
                <a:spcPct val="100000"/>
              </a:lnSpc>
              <a:spcBef>
                <a:spcPts val="0"/>
              </a:spcBef>
              <a:spcAft>
                <a:spcPts val="0"/>
              </a:spcAft>
              <a:buClrTx/>
              <a:buSzPts val="275"/>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Title 9">
            <a:extLst>
              <a:ext uri="{FF2B5EF4-FFF2-40B4-BE49-F238E27FC236}">
                <a16:creationId xmlns:a16="http://schemas.microsoft.com/office/drawing/2014/main" id="{C5AC4750-FCAE-D00D-DFB8-9F0B30EF5923}"/>
              </a:ext>
            </a:extLst>
          </p:cNvPr>
          <p:cNvSpPr>
            <a:spLocks noGrp="1"/>
          </p:cNvSpPr>
          <p:nvPr>
            <p:ph type="title"/>
          </p:nvPr>
        </p:nvSpPr>
        <p:spPr/>
        <p:txBody>
          <a:bodyPr/>
          <a:lstStyle/>
          <a:p>
            <a:r>
              <a:rPr lang="en-US" dirty="0"/>
              <a:t>Thank you program committee</a:t>
            </a:r>
          </a:p>
        </p:txBody>
      </p:sp>
      <p:sp>
        <p:nvSpPr>
          <p:cNvPr id="12" name="Content Placeholder 11">
            <a:extLst>
              <a:ext uri="{FF2B5EF4-FFF2-40B4-BE49-F238E27FC236}">
                <a16:creationId xmlns:a16="http://schemas.microsoft.com/office/drawing/2014/main" id="{7D813EA1-33BE-FE4F-66B3-7D75C9FDC5DB}"/>
              </a:ext>
            </a:extLst>
          </p:cNvPr>
          <p:cNvSpPr>
            <a:spLocks noGrp="1"/>
          </p:cNvSpPr>
          <p:nvPr>
            <p:ph sz="quarter" idx="13"/>
          </p:nvPr>
        </p:nvSpPr>
        <p:spPr/>
        <p:txBody>
          <a:bodyPr/>
          <a:lstStyle/>
          <a:p>
            <a:r>
              <a:rPr lang="en-US" dirty="0"/>
              <a:t>ASSETS’22</a:t>
            </a:r>
          </a:p>
        </p:txBody>
      </p:sp>
    </p:spTree>
    <p:extLst>
      <p:ext uri="{BB962C8B-B14F-4D97-AF65-F5344CB8AC3E}">
        <p14:creationId xmlns:p14="http://schemas.microsoft.com/office/powerpoint/2010/main" val="605060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DEC7FA-6623-9807-E015-F152EFBC65EB}"/>
              </a:ext>
            </a:extLst>
          </p:cNvPr>
          <p:cNvSpPr txBox="1"/>
          <p:nvPr/>
        </p:nvSpPr>
        <p:spPr>
          <a:xfrm>
            <a:off x="1669775" y="468541"/>
            <a:ext cx="8852450" cy="4508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700" b="1" dirty="0">
                <a:solidFill>
                  <a:prstClr val="black"/>
                </a:solidFill>
                <a:latin typeface="Segoe UI" panose="020B0502040204020203" pitchFamily="34" charset="0"/>
                <a:ea typeface="Segoe UI" panose="020B0502040204020203" pitchFamily="34" charset="0"/>
                <a:cs typeface="Segoe UI" panose="020B0502040204020203" pitchFamily="34" charset="0"/>
              </a:rPr>
              <a:t>46</a:t>
            </a:r>
            <a:r>
              <a:rPr kumimoji="0" lang="en-US" sz="96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a:t>
            </a:r>
          </a:p>
        </p:txBody>
      </p:sp>
      <p:pic>
        <p:nvPicPr>
          <p:cNvPr id="6" name="Graphic 5" descr="Users with solid fill">
            <a:extLst>
              <a:ext uri="{FF2B5EF4-FFF2-40B4-BE49-F238E27FC236}">
                <a16:creationId xmlns:a16="http://schemas.microsoft.com/office/drawing/2014/main" id="{76D5802B-48F1-F92B-BBC4-1D6D8B8B70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428" y="4330736"/>
            <a:ext cx="1278836" cy="1278836"/>
          </a:xfrm>
          <a:prstGeom prst="rect">
            <a:avLst/>
          </a:prstGeom>
        </p:spPr>
      </p:pic>
      <p:sp>
        <p:nvSpPr>
          <p:cNvPr id="7" name="TextBox 6">
            <a:extLst>
              <a:ext uri="{FF2B5EF4-FFF2-40B4-BE49-F238E27FC236}">
                <a16:creationId xmlns:a16="http://schemas.microsoft.com/office/drawing/2014/main" id="{985C5049-E612-59BB-A807-C8E456E853BD}"/>
              </a:ext>
            </a:extLst>
          </p:cNvPr>
          <p:cNvSpPr txBox="1"/>
          <p:nvPr/>
        </p:nvSpPr>
        <p:spPr>
          <a:xfrm>
            <a:off x="3975897" y="4585434"/>
            <a:ext cx="947074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Student Volunteers</a:t>
            </a:r>
          </a:p>
        </p:txBody>
      </p:sp>
      <p:sp>
        <p:nvSpPr>
          <p:cNvPr id="8" name="TextBox 7">
            <a:extLst>
              <a:ext uri="{FF2B5EF4-FFF2-40B4-BE49-F238E27FC236}">
                <a16:creationId xmlns:a16="http://schemas.microsoft.com/office/drawing/2014/main" id="{A499FFB6-9312-63F4-786B-CE5B6833F0F6}"/>
              </a:ext>
            </a:extLst>
          </p:cNvPr>
          <p:cNvSpPr txBox="1"/>
          <p:nvPr/>
        </p:nvSpPr>
        <p:spPr>
          <a:xfrm>
            <a:off x="3959855" y="5226539"/>
            <a:ext cx="3689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Segoe UI" panose="020B0502040204020203" pitchFamily="34" charset="0"/>
                <a:ea typeface="Segoe UI" panose="020B0502040204020203" pitchFamily="34" charset="0"/>
                <a:cs typeface="Segoe UI" panose="020B0502040204020203" pitchFamily="34" charset="0"/>
              </a:rPr>
              <a:t>8</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in-person | </a:t>
            </a:r>
            <a:r>
              <a:rPr lang="en-US" sz="2400" dirty="0">
                <a:solidFill>
                  <a:prstClr val="black"/>
                </a:solidFill>
                <a:latin typeface="Segoe UI" panose="020B0502040204020203" pitchFamily="34" charset="0"/>
                <a:ea typeface="Segoe UI" panose="020B0502040204020203" pitchFamily="34" charset="0"/>
                <a:cs typeface="Segoe UI" panose="020B0502040204020203" pitchFamily="34" charset="0"/>
              </a:rPr>
              <a:t>38</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virtual</a:t>
            </a:r>
          </a:p>
        </p:txBody>
      </p:sp>
      <p:sp>
        <p:nvSpPr>
          <p:cNvPr id="2" name="Title 1">
            <a:extLst>
              <a:ext uri="{FF2B5EF4-FFF2-40B4-BE49-F238E27FC236}">
                <a16:creationId xmlns:a16="http://schemas.microsoft.com/office/drawing/2014/main" id="{545F963C-77A6-C5C2-64F7-C318DD995ADF}"/>
              </a:ext>
            </a:extLst>
          </p:cNvPr>
          <p:cNvSpPr>
            <a:spLocks noGrp="1"/>
          </p:cNvSpPr>
          <p:nvPr>
            <p:ph type="title"/>
          </p:nvPr>
        </p:nvSpPr>
        <p:spPr>
          <a:xfrm>
            <a:off x="341029" y="-768314"/>
            <a:ext cx="11493164" cy="701438"/>
          </a:xfrm>
        </p:spPr>
        <p:txBody>
          <a:bodyPr/>
          <a:lstStyle/>
          <a:p>
            <a:r>
              <a:rPr lang="en-US" dirty="0">
                <a:solidFill>
                  <a:srgbClr val="ECECEC"/>
                </a:solidFill>
              </a:rPr>
              <a:t>46 Student Volunteers</a:t>
            </a:r>
          </a:p>
        </p:txBody>
      </p:sp>
    </p:spTree>
    <p:extLst>
      <p:ext uri="{BB962C8B-B14F-4D97-AF65-F5344CB8AC3E}">
        <p14:creationId xmlns:p14="http://schemas.microsoft.com/office/powerpoint/2010/main" val="3644983712"/>
      </p:ext>
    </p:extLst>
  </p:cSld>
  <p:clrMapOvr>
    <a:masterClrMapping/>
  </p:clrMapOvr>
  <mc:AlternateContent xmlns:mc="http://schemas.openxmlformats.org/markup-compatibility/2006" xmlns:p14="http://schemas.microsoft.com/office/powerpoint/2010/main">
    <mc:Choice Requires="p14">
      <p:transition spd="slow" p14:dur="2000" advTm="9677"/>
    </mc:Choice>
    <mc:Fallback xmlns="">
      <p:transition spd="slow" advTm="96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9;p20">
            <a:extLst>
              <a:ext uri="{FF2B5EF4-FFF2-40B4-BE49-F238E27FC236}">
                <a16:creationId xmlns:a16="http://schemas.microsoft.com/office/drawing/2014/main" id="{0BF7DBEA-83B2-A0FD-80C5-A316B56791C1}"/>
              </a:ext>
            </a:extLst>
          </p:cNvPr>
          <p:cNvSpPr txBox="1">
            <a:spLocks/>
          </p:cNvSpPr>
          <p:nvPr/>
        </p:nvSpPr>
        <p:spPr>
          <a:xfrm>
            <a:off x="341027" y="1370040"/>
            <a:ext cx="4591919" cy="4661792"/>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000" b="1" dirty="0">
                <a:effectLst/>
                <a:ea typeface="Times New Roman" panose="02020603050405020304" pitchFamily="18" charset="0"/>
              </a:rPr>
              <a:t>Alexandre </a:t>
            </a:r>
            <a:r>
              <a:rPr lang="en-GB" sz="1000" b="1" dirty="0" err="1">
                <a:effectLst/>
                <a:ea typeface="Times New Roman" panose="02020603050405020304" pitchFamily="18" charset="0"/>
              </a:rPr>
              <a:t>Nevsky</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King's College London</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Allyson Yu, </a:t>
            </a:r>
            <a:r>
              <a:rPr lang="en-GB" sz="1000" i="1" dirty="0">
                <a:solidFill>
                  <a:srgbClr val="888888"/>
                </a:solidFill>
                <a:effectLst/>
                <a:ea typeface="Times New Roman" panose="02020603050405020304" pitchFamily="18" charset="0"/>
              </a:rPr>
              <a:t>Temple University </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Bineeth</a:t>
            </a:r>
            <a:r>
              <a:rPr lang="en-GB" sz="1000" b="1" dirty="0">
                <a:effectLst/>
                <a:ea typeface="Times New Roman" panose="02020603050405020304" pitchFamily="18" charset="0"/>
              </a:rPr>
              <a:t> Kuriakose, </a:t>
            </a:r>
            <a:r>
              <a:rPr lang="en-GB" sz="1000" i="1" dirty="0">
                <a:solidFill>
                  <a:srgbClr val="888888"/>
                </a:solidFill>
                <a:effectLst/>
                <a:ea typeface="Times New Roman" panose="02020603050405020304" pitchFamily="18" charset="0"/>
              </a:rPr>
              <a:t>Oslo Metropolitan University (</a:t>
            </a:r>
            <a:r>
              <a:rPr lang="en-GB" sz="1000" i="1" dirty="0" err="1">
                <a:solidFill>
                  <a:srgbClr val="888888"/>
                </a:solidFill>
                <a:effectLst/>
                <a:ea typeface="Times New Roman" panose="02020603050405020304" pitchFamily="18" charset="0"/>
              </a:rPr>
              <a:t>OsloMet</a:t>
            </a:r>
            <a:r>
              <a:rPr lang="en-GB" sz="1000" i="1" dirty="0">
                <a:solidFill>
                  <a:srgbClr val="888888"/>
                </a:solidFill>
                <a:effectLst/>
                <a:ea typeface="Times New Roman" panose="02020603050405020304" pitchFamily="18" charset="0"/>
              </a:rPr>
              <a:t>),  Oslo,  Norway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Brianna </a:t>
            </a:r>
            <a:r>
              <a:rPr lang="en-GB" sz="1000" b="1" dirty="0" err="1">
                <a:effectLst/>
                <a:ea typeface="Times New Roman" panose="02020603050405020304" pitchFamily="18" charset="0"/>
              </a:rPr>
              <a:t>Wimer</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University of Notre Dame</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Chen Chen, </a:t>
            </a:r>
            <a:r>
              <a:rPr lang="en-GB" sz="1000" i="1" dirty="0">
                <a:solidFill>
                  <a:srgbClr val="888888"/>
                </a:solidFill>
                <a:effectLst/>
                <a:ea typeface="Times New Roman" panose="02020603050405020304" pitchFamily="18" charset="0"/>
              </a:rPr>
              <a:t>University of California San Diego</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Chinatsu Ozawa, </a:t>
            </a:r>
            <a:r>
              <a:rPr lang="en-GB" sz="1000" i="1" dirty="0">
                <a:solidFill>
                  <a:srgbClr val="888888"/>
                </a:solidFill>
                <a:effectLst/>
                <a:ea typeface="Times New Roman" panose="02020603050405020304" pitchFamily="18" charset="0"/>
              </a:rPr>
              <a:t>University of Tsukuba / </a:t>
            </a:r>
            <a:r>
              <a:rPr lang="en-GB" sz="1000" i="1" dirty="0" err="1">
                <a:solidFill>
                  <a:srgbClr val="888888"/>
                </a:solidFill>
                <a:effectLst/>
                <a:ea typeface="Times New Roman" panose="02020603050405020304" pitchFamily="18" charset="0"/>
              </a:rPr>
              <a:t>DigitalNatureGroup</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Chutian</a:t>
            </a:r>
            <a:r>
              <a:rPr lang="en-GB" sz="1000" b="1" dirty="0">
                <a:effectLst/>
                <a:ea typeface="Times New Roman" panose="02020603050405020304" pitchFamily="18" charset="0"/>
              </a:rPr>
              <a:t> Jiang, </a:t>
            </a:r>
            <a:r>
              <a:rPr lang="en-GB" sz="1000" i="1" dirty="0">
                <a:solidFill>
                  <a:srgbClr val="888888"/>
                </a:solidFill>
                <a:effectLst/>
                <a:ea typeface="Times New Roman" panose="02020603050405020304" pitchFamily="18" charset="0"/>
              </a:rPr>
              <a:t>The Hong Kong University of Science and Technology</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Eleftheria</a:t>
            </a:r>
            <a:r>
              <a:rPr lang="en-GB" sz="1000" b="1" dirty="0">
                <a:effectLst/>
                <a:ea typeface="Times New Roman" panose="02020603050405020304" pitchFamily="18" charset="0"/>
              </a:rPr>
              <a:t> Maria </a:t>
            </a:r>
            <a:r>
              <a:rPr lang="en-GB" sz="1000" b="1" dirty="0" err="1">
                <a:effectLst/>
                <a:ea typeface="Times New Roman" panose="02020603050405020304" pitchFamily="18" charset="0"/>
              </a:rPr>
              <a:t>Koukouletsou</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National and </a:t>
            </a:r>
            <a:r>
              <a:rPr lang="en-GB" sz="1000" i="1" dirty="0" err="1">
                <a:solidFill>
                  <a:srgbClr val="888888"/>
                </a:solidFill>
                <a:effectLst/>
                <a:ea typeface="Times New Roman" panose="02020603050405020304" pitchFamily="18" charset="0"/>
              </a:rPr>
              <a:t>Kapodistrian</a:t>
            </a:r>
            <a:r>
              <a:rPr lang="en-GB" sz="1000" i="1" dirty="0">
                <a:solidFill>
                  <a:srgbClr val="888888"/>
                </a:solidFill>
                <a:effectLst/>
                <a:ea typeface="Times New Roman" panose="02020603050405020304" pitchFamily="18" charset="0"/>
              </a:rPr>
              <a:t> University of Athens,  Department of Psychology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Filipa Rocha, </a:t>
            </a:r>
            <a:r>
              <a:rPr lang="en-GB" sz="1000" i="1" dirty="0">
                <a:solidFill>
                  <a:srgbClr val="888888"/>
                </a:solidFill>
                <a:effectLst/>
                <a:ea typeface="Times New Roman" panose="02020603050405020304" pitchFamily="18" charset="0"/>
              </a:rPr>
              <a:t>University of </a:t>
            </a:r>
            <a:r>
              <a:rPr lang="en-GB" sz="1000" i="1" dirty="0" err="1">
                <a:solidFill>
                  <a:srgbClr val="888888"/>
                </a:solidFill>
                <a:effectLst/>
                <a:ea typeface="Times New Roman" panose="02020603050405020304" pitchFamily="18" charset="0"/>
              </a:rPr>
              <a:t>LIsbon</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Gabriele </a:t>
            </a:r>
            <a:r>
              <a:rPr lang="en-GB" sz="1000" b="1" dirty="0" err="1">
                <a:effectLst/>
                <a:ea typeface="Times New Roman" panose="02020603050405020304" pitchFamily="18" charset="0"/>
              </a:rPr>
              <a:t>Galimberti</a:t>
            </a:r>
            <a:r>
              <a:rPr lang="en-GB" sz="1000" b="1" dirty="0">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Università</a:t>
            </a:r>
            <a:r>
              <a:rPr lang="en-GB" sz="1000" i="1" dirty="0">
                <a:solidFill>
                  <a:srgbClr val="888888"/>
                </a:solidFill>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degli</a:t>
            </a:r>
            <a:r>
              <a:rPr lang="en-GB" sz="1000" i="1" dirty="0">
                <a:solidFill>
                  <a:srgbClr val="888888"/>
                </a:solidFill>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Studi</a:t>
            </a:r>
            <a:r>
              <a:rPr lang="en-GB" sz="1000" i="1" dirty="0">
                <a:solidFill>
                  <a:srgbClr val="888888"/>
                </a:solidFill>
                <a:effectLst/>
                <a:ea typeface="Times New Roman" panose="02020603050405020304" pitchFamily="18" charset="0"/>
              </a:rPr>
              <a:t> di Milano</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Gesu</a:t>
            </a:r>
            <a:r>
              <a:rPr lang="en-GB" sz="1000" b="1" dirty="0">
                <a:effectLst/>
                <a:ea typeface="Times New Roman" panose="02020603050405020304" pitchFamily="18" charset="0"/>
              </a:rPr>
              <a:t> India, </a:t>
            </a:r>
            <a:r>
              <a:rPr lang="en-GB" sz="1000" i="1" dirty="0">
                <a:solidFill>
                  <a:srgbClr val="888888"/>
                </a:solidFill>
                <a:effectLst/>
                <a:ea typeface="Times New Roman" panose="02020603050405020304" pitchFamily="18" charset="0"/>
              </a:rPr>
              <a:t>Swansea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Humphrey Curtis, </a:t>
            </a:r>
            <a:r>
              <a:rPr lang="en-GB" sz="1000" i="1" dirty="0">
                <a:solidFill>
                  <a:srgbClr val="888888"/>
                </a:solidFill>
                <a:effectLst/>
                <a:ea typeface="Times New Roman" panose="02020603050405020304" pitchFamily="18" charset="0"/>
              </a:rPr>
              <a:t>King's College London </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Hyeon </a:t>
            </a:r>
            <a:r>
              <a:rPr lang="en-GB" sz="1000" b="1" dirty="0" err="1">
                <a:effectLst/>
                <a:ea typeface="Times New Roman" panose="02020603050405020304" pitchFamily="18" charset="0"/>
              </a:rPr>
              <a:t>Jeong</a:t>
            </a:r>
            <a:r>
              <a:rPr lang="en-GB" sz="1000" b="1" dirty="0">
                <a:effectLst/>
                <a:ea typeface="Times New Roman" panose="02020603050405020304" pitchFamily="18" charset="0"/>
              </a:rPr>
              <a:t> </a:t>
            </a:r>
            <a:r>
              <a:rPr lang="en-GB" sz="1000" b="1" dirty="0" err="1">
                <a:effectLst/>
                <a:ea typeface="Times New Roman" panose="02020603050405020304" pitchFamily="18" charset="0"/>
              </a:rPr>
              <a:t>Byeon</a:t>
            </a:r>
            <a:r>
              <a:rPr lang="en-GB" sz="1000" b="1" dirty="0">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Ewha</a:t>
            </a:r>
            <a:r>
              <a:rPr lang="en-GB" sz="1000" i="1" dirty="0">
                <a:solidFill>
                  <a:srgbClr val="888888"/>
                </a:solidFill>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Womans</a:t>
            </a:r>
            <a:r>
              <a:rPr lang="en-GB" sz="1000" i="1" dirty="0">
                <a:solidFill>
                  <a:srgbClr val="888888"/>
                </a:solidFill>
                <a:effectLst/>
                <a:ea typeface="Times New Roman" panose="02020603050405020304" pitchFamily="18" charset="0"/>
              </a:rPr>
              <a:t> University</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Hyeonhak</a:t>
            </a:r>
            <a:r>
              <a:rPr lang="en-GB" sz="1000" b="1" dirty="0">
                <a:effectLst/>
                <a:ea typeface="Times New Roman" panose="02020603050405020304" pitchFamily="18" charset="0"/>
              </a:rPr>
              <a:t> </a:t>
            </a:r>
            <a:r>
              <a:rPr lang="en-GB" sz="1000" b="1" dirty="0" err="1">
                <a:effectLst/>
                <a:ea typeface="Times New Roman" panose="02020603050405020304" pitchFamily="18" charset="0"/>
              </a:rPr>
              <a:t>Jeong</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University of Seoul</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Jaime Garcia, </a:t>
            </a:r>
            <a:r>
              <a:rPr lang="en-GB" sz="1000" i="1" dirty="0">
                <a:solidFill>
                  <a:srgbClr val="888888"/>
                </a:solidFill>
                <a:effectLst/>
                <a:ea typeface="Times New Roman" panose="02020603050405020304" pitchFamily="18" charset="0"/>
              </a:rPr>
              <a:t>California State University,  Northridge</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JiWoong</a:t>
            </a:r>
            <a:r>
              <a:rPr lang="en-GB" sz="1000" b="1" dirty="0">
                <a:effectLst/>
                <a:ea typeface="Times New Roman" panose="02020603050405020304" pitchFamily="18" charset="0"/>
              </a:rPr>
              <a:t> (Joon) Jang, </a:t>
            </a:r>
            <a:r>
              <a:rPr lang="en-GB" sz="1000" i="1" dirty="0">
                <a:solidFill>
                  <a:srgbClr val="888888"/>
                </a:solidFill>
                <a:effectLst/>
                <a:ea typeface="Times New Roman" panose="02020603050405020304" pitchFamily="18" charset="0"/>
              </a:rPr>
              <a:t>Carnegie Mellon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Katerina </a:t>
            </a:r>
            <a:r>
              <a:rPr lang="en-GB" sz="1000" b="1" dirty="0" err="1">
                <a:effectLst/>
                <a:ea typeface="Times New Roman" panose="02020603050405020304" pitchFamily="18" charset="0"/>
              </a:rPr>
              <a:t>Malisova</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Department of Product and Systems Design Engineering,  University of the Aegean</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Keita </a:t>
            </a:r>
            <a:r>
              <a:rPr lang="en-GB" sz="1000" b="1" dirty="0" err="1">
                <a:effectLst/>
                <a:ea typeface="Times New Roman" panose="02020603050405020304" pitchFamily="18" charset="0"/>
              </a:rPr>
              <a:t>Ohshiro</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New Jersey Institute of Technology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Lucy Jiang, </a:t>
            </a:r>
            <a:r>
              <a:rPr lang="en-GB" sz="1000" i="1" dirty="0">
                <a:solidFill>
                  <a:srgbClr val="888888"/>
                </a:solidFill>
                <a:effectLst/>
                <a:ea typeface="Times New Roman" panose="02020603050405020304" pitchFamily="18" charset="0"/>
              </a:rPr>
              <a:t>Cornell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Luis Miguel Zamudio Fuentes, </a:t>
            </a:r>
            <a:r>
              <a:rPr lang="en-GB" sz="1000" i="1" dirty="0">
                <a:solidFill>
                  <a:srgbClr val="888888"/>
                </a:solidFill>
                <a:effectLst/>
                <a:ea typeface="Times New Roman" panose="02020603050405020304" pitchFamily="18" charset="0"/>
              </a:rPr>
              <a:t>CICESE- Centro de </a:t>
            </a:r>
            <a:r>
              <a:rPr lang="en-GB" sz="1000" i="1" dirty="0" err="1">
                <a:solidFill>
                  <a:srgbClr val="888888"/>
                </a:solidFill>
                <a:effectLst/>
                <a:ea typeface="Times New Roman" panose="02020603050405020304" pitchFamily="18" charset="0"/>
              </a:rPr>
              <a:t>Investigación</a:t>
            </a:r>
            <a:r>
              <a:rPr lang="en-GB" sz="1000" i="1" dirty="0">
                <a:solidFill>
                  <a:srgbClr val="888888"/>
                </a:solidFill>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Científica</a:t>
            </a:r>
            <a:r>
              <a:rPr lang="en-GB" sz="1000" i="1" dirty="0">
                <a:solidFill>
                  <a:srgbClr val="888888"/>
                </a:solidFill>
                <a:effectLst/>
                <a:ea typeface="Times New Roman" panose="02020603050405020304" pitchFamily="18" charset="0"/>
              </a:rPr>
              <a:t> y de </a:t>
            </a:r>
            <a:r>
              <a:rPr lang="en-GB" sz="1000" i="1" dirty="0" err="1">
                <a:solidFill>
                  <a:srgbClr val="888888"/>
                </a:solidFill>
                <a:effectLst/>
                <a:ea typeface="Times New Roman" panose="02020603050405020304" pitchFamily="18" charset="0"/>
              </a:rPr>
              <a:t>Educación</a:t>
            </a:r>
            <a:r>
              <a:rPr lang="en-GB" sz="1000" i="1" dirty="0">
                <a:solidFill>
                  <a:srgbClr val="888888"/>
                </a:solidFill>
                <a:effectLst/>
                <a:ea typeface="Times New Roman" panose="02020603050405020304" pitchFamily="18" charset="0"/>
              </a:rPr>
              <a:t> Superior de Ensenada</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Madhuka</a:t>
            </a:r>
            <a:r>
              <a:rPr lang="en-GB" sz="1000" b="1" dirty="0">
                <a:effectLst/>
                <a:ea typeface="Times New Roman" panose="02020603050405020304" pitchFamily="18" charset="0"/>
              </a:rPr>
              <a:t> De Silva, </a:t>
            </a:r>
            <a:r>
              <a:rPr lang="en-GB" sz="1000" i="1" dirty="0">
                <a:solidFill>
                  <a:srgbClr val="888888"/>
                </a:solidFill>
                <a:effectLst/>
                <a:ea typeface="Times New Roman" panose="02020603050405020304" pitchFamily="18" charset="0"/>
              </a:rPr>
              <a:t>Monash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Maria Concepcion Valdez </a:t>
            </a:r>
            <a:r>
              <a:rPr lang="en-GB" sz="1000" b="1" dirty="0" err="1">
                <a:effectLst/>
                <a:ea typeface="Times New Roman" panose="02020603050405020304" pitchFamily="18" charset="0"/>
              </a:rPr>
              <a:t>Gastelum</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CICESE</a:t>
            </a:r>
            <a:endParaRPr lang="en-GB" sz="1000" dirty="0">
              <a:effectLst/>
              <a:ea typeface="Calibri" panose="020F0502020204030204" pitchFamily="34" charset="0"/>
            </a:endParaRPr>
          </a:p>
        </p:txBody>
      </p:sp>
      <p:sp>
        <p:nvSpPr>
          <p:cNvPr id="8" name="Google Shape;100;p20">
            <a:extLst>
              <a:ext uri="{FF2B5EF4-FFF2-40B4-BE49-F238E27FC236}">
                <a16:creationId xmlns:a16="http://schemas.microsoft.com/office/drawing/2014/main" id="{585C5674-3D60-9BBA-2904-D865056239FC}"/>
              </a:ext>
            </a:extLst>
          </p:cNvPr>
          <p:cNvSpPr txBox="1">
            <a:spLocks/>
          </p:cNvSpPr>
          <p:nvPr/>
        </p:nvSpPr>
        <p:spPr>
          <a:xfrm>
            <a:off x="5526974" y="1370040"/>
            <a:ext cx="4868310" cy="4437202"/>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000" b="1" dirty="0">
                <a:effectLst/>
                <a:ea typeface="Times New Roman" panose="02020603050405020304" pitchFamily="18" charset="0"/>
              </a:rPr>
              <a:t>Maria </a:t>
            </a:r>
            <a:r>
              <a:rPr lang="en-GB" sz="1000" b="1" dirty="0" err="1">
                <a:effectLst/>
                <a:ea typeface="Times New Roman" panose="02020603050405020304" pitchFamily="18" charset="0"/>
              </a:rPr>
              <a:t>Glykeria</a:t>
            </a:r>
            <a:r>
              <a:rPr lang="en-GB" sz="1000" b="1" dirty="0">
                <a:effectLst/>
                <a:ea typeface="Times New Roman" panose="02020603050405020304" pitchFamily="18" charset="0"/>
              </a:rPr>
              <a:t> </a:t>
            </a:r>
            <a:r>
              <a:rPr lang="en-GB" sz="1000" b="1" dirty="0" err="1">
                <a:effectLst/>
                <a:ea typeface="Times New Roman" panose="02020603050405020304" pitchFamily="18" charset="0"/>
              </a:rPr>
              <a:t>Giannouli</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University of Athens</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Md </a:t>
            </a:r>
            <a:r>
              <a:rPr lang="en-GB" sz="1000" b="1" dirty="0" err="1">
                <a:effectLst/>
                <a:ea typeface="Times New Roman" panose="02020603050405020304" pitchFamily="18" charset="0"/>
              </a:rPr>
              <a:t>Javedul</a:t>
            </a:r>
            <a:r>
              <a:rPr lang="en-GB" sz="1000" b="1" dirty="0">
                <a:effectLst/>
                <a:ea typeface="Times New Roman" panose="02020603050405020304" pitchFamily="18" charset="0"/>
              </a:rPr>
              <a:t> Ferdous, </a:t>
            </a:r>
            <a:r>
              <a:rPr lang="en-GB" sz="1000" i="1" dirty="0">
                <a:solidFill>
                  <a:srgbClr val="888888"/>
                </a:solidFill>
                <a:effectLst/>
                <a:ea typeface="Times New Roman" panose="02020603050405020304" pitchFamily="18" charset="0"/>
              </a:rPr>
              <a:t>Old Dominion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Miki Okamura, </a:t>
            </a:r>
            <a:r>
              <a:rPr lang="en-GB" sz="1000" i="1" dirty="0">
                <a:solidFill>
                  <a:srgbClr val="888888"/>
                </a:solidFill>
                <a:effectLst/>
                <a:ea typeface="Times New Roman" panose="02020603050405020304" pitchFamily="18" charset="0"/>
              </a:rPr>
              <a:t>University of Tsukuba,  Digital Nature Group</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Mina Huh, </a:t>
            </a:r>
            <a:r>
              <a:rPr lang="en-GB" sz="1000" i="1" dirty="0">
                <a:solidFill>
                  <a:srgbClr val="888888"/>
                </a:solidFill>
                <a:effectLst/>
                <a:ea typeface="Times New Roman" panose="02020603050405020304" pitchFamily="18" charset="0"/>
              </a:rPr>
              <a:t>UT Austin</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Minoli</a:t>
            </a:r>
            <a:r>
              <a:rPr lang="en-GB" sz="1000" b="1" dirty="0">
                <a:effectLst/>
                <a:ea typeface="Times New Roman" panose="02020603050405020304" pitchFamily="18" charset="0"/>
              </a:rPr>
              <a:t> </a:t>
            </a:r>
            <a:r>
              <a:rPr lang="en-GB" sz="1000" b="1" dirty="0" err="1">
                <a:effectLst/>
                <a:ea typeface="Times New Roman" panose="02020603050405020304" pitchFamily="18" charset="0"/>
              </a:rPr>
              <a:t>Perera</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Monash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Mo Zhou, </a:t>
            </a:r>
            <a:r>
              <a:rPr lang="en-GB" sz="1000" i="1" dirty="0">
                <a:solidFill>
                  <a:srgbClr val="888888"/>
                </a:solidFill>
                <a:effectLst/>
                <a:ea typeface="Times New Roman" panose="02020603050405020304" pitchFamily="18" charset="0"/>
              </a:rPr>
              <a:t>City University of Hong Kong</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Noëlle</a:t>
            </a:r>
            <a:r>
              <a:rPr lang="en-GB" sz="1000" b="1" dirty="0">
                <a:effectLst/>
                <a:ea typeface="Times New Roman" panose="02020603050405020304" pitchFamily="18" charset="0"/>
              </a:rPr>
              <a:t> </a:t>
            </a:r>
            <a:r>
              <a:rPr lang="en-GB" sz="1000" b="1" dirty="0" err="1">
                <a:effectLst/>
                <a:ea typeface="Times New Roman" panose="02020603050405020304" pitchFamily="18" charset="0"/>
              </a:rPr>
              <a:t>Rakotondravony</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Worcester Polytechnic Institute</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Obianuju</a:t>
            </a:r>
            <a:r>
              <a:rPr lang="en-GB" sz="1000" b="1" dirty="0">
                <a:effectLst/>
                <a:ea typeface="Times New Roman" panose="02020603050405020304" pitchFamily="18" charset="0"/>
              </a:rPr>
              <a:t> Okafor, </a:t>
            </a:r>
            <a:r>
              <a:rPr lang="en-GB" sz="1000" i="1" dirty="0">
                <a:solidFill>
                  <a:srgbClr val="888888"/>
                </a:solidFill>
                <a:effectLst/>
                <a:ea typeface="Times New Roman" panose="02020603050405020304" pitchFamily="18" charset="0"/>
              </a:rPr>
              <a:t>University of North Texas</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Pallabi</a:t>
            </a:r>
            <a:r>
              <a:rPr lang="en-GB" sz="1000" b="1" dirty="0">
                <a:effectLst/>
                <a:ea typeface="Times New Roman" panose="02020603050405020304" pitchFamily="18" charset="0"/>
              </a:rPr>
              <a:t> </a:t>
            </a:r>
            <a:r>
              <a:rPr lang="en-GB" sz="1000" b="1" dirty="0" err="1">
                <a:effectLst/>
                <a:ea typeface="Times New Roman" panose="02020603050405020304" pitchFamily="18" charset="0"/>
              </a:rPr>
              <a:t>Bhowmick</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Indiana University Bloomington</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Pauliina</a:t>
            </a:r>
            <a:r>
              <a:rPr lang="en-GB" sz="1000" b="1" dirty="0">
                <a:effectLst/>
                <a:ea typeface="Times New Roman" panose="02020603050405020304" pitchFamily="18" charset="0"/>
              </a:rPr>
              <a:t> </a:t>
            </a:r>
            <a:r>
              <a:rPr lang="en-GB" sz="1000" b="1" dirty="0" err="1">
                <a:effectLst/>
                <a:ea typeface="Times New Roman" panose="02020603050405020304" pitchFamily="18" charset="0"/>
              </a:rPr>
              <a:t>Baltzar</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Tampere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Petro - </a:t>
            </a:r>
            <a:r>
              <a:rPr lang="en-GB" sz="1000" b="1" dirty="0" err="1">
                <a:effectLst/>
                <a:ea typeface="Times New Roman" panose="02020603050405020304" pitchFamily="18" charset="0"/>
              </a:rPr>
              <a:t>Foti</a:t>
            </a:r>
            <a:r>
              <a:rPr lang="en-GB" sz="1000" b="1" dirty="0">
                <a:effectLst/>
                <a:ea typeface="Times New Roman" panose="02020603050405020304" pitchFamily="18" charset="0"/>
              </a:rPr>
              <a:t> </a:t>
            </a:r>
            <a:r>
              <a:rPr lang="en-GB" sz="1000" b="1" dirty="0" err="1">
                <a:effectLst/>
                <a:ea typeface="Times New Roman" panose="02020603050405020304" pitchFamily="18" charset="0"/>
              </a:rPr>
              <a:t>Kamberi</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National and </a:t>
            </a:r>
            <a:r>
              <a:rPr lang="en-GB" sz="1000" i="1" dirty="0" err="1">
                <a:solidFill>
                  <a:srgbClr val="888888"/>
                </a:solidFill>
                <a:effectLst/>
                <a:ea typeface="Times New Roman" panose="02020603050405020304" pitchFamily="18" charset="0"/>
              </a:rPr>
              <a:t>Kapodistrian</a:t>
            </a:r>
            <a:r>
              <a:rPr lang="en-GB" sz="1000" i="1" dirty="0">
                <a:solidFill>
                  <a:srgbClr val="888888"/>
                </a:solidFill>
                <a:effectLst/>
                <a:ea typeface="Times New Roman" panose="02020603050405020304" pitchFamily="18" charset="0"/>
              </a:rPr>
              <a:t> University of Athens,  Department of Informatics and Telecommunications</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Rie</a:t>
            </a:r>
            <a:r>
              <a:rPr lang="en-GB" sz="1000" b="1" dirty="0">
                <a:effectLst/>
                <a:ea typeface="Times New Roman" panose="02020603050405020304" pitchFamily="18" charset="0"/>
              </a:rPr>
              <a:t> </a:t>
            </a:r>
            <a:r>
              <a:rPr lang="en-GB" sz="1000" b="1" dirty="0" err="1">
                <a:effectLst/>
                <a:ea typeface="Times New Roman" panose="02020603050405020304" pitchFamily="18" charset="0"/>
              </a:rPr>
              <a:t>Kamikubo</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University of Maryland,  College Park</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Rosiana</a:t>
            </a:r>
            <a:r>
              <a:rPr lang="en-GB" sz="1000" b="1" dirty="0">
                <a:effectLst/>
                <a:ea typeface="Times New Roman" panose="02020603050405020304" pitchFamily="18" charset="0"/>
              </a:rPr>
              <a:t> Natalie, </a:t>
            </a:r>
            <a:r>
              <a:rPr lang="en-GB" sz="1000" i="1" dirty="0">
                <a:solidFill>
                  <a:srgbClr val="888888"/>
                </a:solidFill>
                <a:effectLst/>
                <a:ea typeface="Times New Roman" panose="02020603050405020304" pitchFamily="18" charset="0"/>
              </a:rPr>
              <a:t>Singapore Management University</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Ru Wang, </a:t>
            </a:r>
            <a:r>
              <a:rPr lang="en-GB" sz="1000" i="1" dirty="0">
                <a:solidFill>
                  <a:srgbClr val="888888"/>
                </a:solidFill>
                <a:effectLst/>
                <a:ea typeface="Times New Roman" panose="02020603050405020304" pitchFamily="18" charset="0"/>
              </a:rPr>
              <a:t>UW-Madison</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Shruti Mahajan, </a:t>
            </a:r>
            <a:r>
              <a:rPr lang="en-GB" sz="1000" i="1" dirty="0">
                <a:solidFill>
                  <a:srgbClr val="888888"/>
                </a:solidFill>
                <a:effectLst/>
                <a:ea typeface="Times New Roman" panose="02020603050405020304" pitchFamily="18" charset="0"/>
              </a:rPr>
              <a:t>Worcester Polytechnic Institute</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Si Chen, </a:t>
            </a:r>
            <a:r>
              <a:rPr lang="en-GB" sz="1000" i="1" dirty="0">
                <a:solidFill>
                  <a:srgbClr val="888888"/>
                </a:solidFill>
                <a:effectLst/>
                <a:ea typeface="Times New Roman" panose="02020603050405020304" pitchFamily="18" charset="0"/>
              </a:rPr>
              <a:t>University of Illinois Urbana-Champaign</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Sungmin</a:t>
            </a:r>
            <a:r>
              <a:rPr lang="en-GB" sz="1000" b="1" dirty="0">
                <a:effectLst/>
                <a:ea typeface="Times New Roman" panose="02020603050405020304" pitchFamily="18" charset="0"/>
              </a:rPr>
              <a:t> Na, </a:t>
            </a:r>
            <a:r>
              <a:rPr lang="en-GB" sz="1000" i="1" dirty="0">
                <a:solidFill>
                  <a:srgbClr val="888888"/>
                </a:solidFill>
                <a:effectLst/>
                <a:ea typeface="Times New Roman" panose="02020603050405020304" pitchFamily="18" charset="0"/>
              </a:rPr>
              <a:t>University of Seoul</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Tessa Eagle, </a:t>
            </a:r>
            <a:r>
              <a:rPr lang="en-GB" sz="1000" i="1" dirty="0">
                <a:solidFill>
                  <a:srgbClr val="888888"/>
                </a:solidFill>
                <a:effectLst/>
                <a:ea typeface="Times New Roman" panose="02020603050405020304" pitchFamily="18" charset="0"/>
              </a:rPr>
              <a:t>University of California,  Santa Cruz</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Theodora </a:t>
            </a:r>
            <a:r>
              <a:rPr lang="en-GB" sz="1000" b="1" dirty="0" err="1">
                <a:effectLst/>
                <a:ea typeface="Times New Roman" panose="02020603050405020304" pitchFamily="18" charset="0"/>
              </a:rPr>
              <a:t>Chamaidi</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University of the Aegean</a:t>
            </a:r>
            <a:endParaRPr lang="en-GB" sz="1000" dirty="0">
              <a:effectLst/>
              <a:ea typeface="Calibri" panose="020F0502020204030204" pitchFamily="34" charset="0"/>
            </a:endParaRPr>
          </a:p>
          <a:p>
            <a:pPr>
              <a:lnSpc>
                <a:spcPct val="100000"/>
              </a:lnSpc>
              <a:spcAft>
                <a:spcPts val="0"/>
              </a:spcAft>
            </a:pPr>
            <a:r>
              <a:rPr lang="en-GB" sz="1000" b="1" dirty="0">
                <a:effectLst/>
                <a:ea typeface="Times New Roman" panose="02020603050405020304" pitchFamily="18" charset="0"/>
              </a:rPr>
              <a:t>Yash </a:t>
            </a:r>
            <a:r>
              <a:rPr lang="en-GB" sz="1000" b="1" dirty="0" err="1">
                <a:effectLst/>
                <a:ea typeface="Times New Roman" panose="02020603050405020304" pitchFamily="18" charset="0"/>
              </a:rPr>
              <a:t>Bohre</a:t>
            </a:r>
            <a:r>
              <a:rPr lang="en-GB" sz="1000" b="1" dirty="0">
                <a:effectLst/>
                <a:ea typeface="Times New Roman" panose="02020603050405020304" pitchFamily="18" charset="0"/>
              </a:rPr>
              <a:t>, </a:t>
            </a:r>
            <a:r>
              <a:rPr lang="en-GB" sz="1000" i="1" dirty="0">
                <a:solidFill>
                  <a:srgbClr val="888888"/>
                </a:solidFill>
                <a:effectLst/>
                <a:ea typeface="Times New Roman" panose="02020603050405020304" pitchFamily="18" charset="0"/>
              </a:rPr>
              <a:t>IITB-Monash Research Academy</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yeojin</a:t>
            </a:r>
            <a:r>
              <a:rPr lang="en-GB" sz="1000" b="1" dirty="0">
                <a:effectLst/>
                <a:ea typeface="Times New Roman" panose="02020603050405020304" pitchFamily="18" charset="0"/>
              </a:rPr>
              <a:t> </a:t>
            </a:r>
            <a:r>
              <a:rPr lang="en-GB" sz="1000" b="1" dirty="0" err="1">
                <a:effectLst/>
                <a:ea typeface="Times New Roman" panose="02020603050405020304" pitchFamily="18" charset="0"/>
              </a:rPr>
              <a:t>kim</a:t>
            </a:r>
            <a:r>
              <a:rPr lang="en-GB" sz="1000" b="1" dirty="0">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Ewha</a:t>
            </a:r>
            <a:r>
              <a:rPr lang="en-GB" sz="1000" i="1" dirty="0">
                <a:solidFill>
                  <a:srgbClr val="888888"/>
                </a:solidFill>
                <a:effectLst/>
                <a:ea typeface="Times New Roman" panose="02020603050405020304" pitchFamily="18" charset="0"/>
              </a:rPr>
              <a:t> </a:t>
            </a:r>
            <a:r>
              <a:rPr lang="en-GB" sz="1000" i="1" dirty="0" err="1">
                <a:solidFill>
                  <a:srgbClr val="888888"/>
                </a:solidFill>
                <a:effectLst/>
                <a:ea typeface="Times New Roman" panose="02020603050405020304" pitchFamily="18" charset="0"/>
              </a:rPr>
              <a:t>Womans</a:t>
            </a:r>
            <a:r>
              <a:rPr lang="en-GB" sz="1000" i="1" dirty="0">
                <a:solidFill>
                  <a:srgbClr val="888888"/>
                </a:solidFill>
                <a:effectLst/>
                <a:ea typeface="Times New Roman" panose="02020603050405020304" pitchFamily="18" charset="0"/>
              </a:rPr>
              <a:t> University</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Yijing</a:t>
            </a:r>
            <a:r>
              <a:rPr lang="en-GB" sz="1000" b="1" dirty="0">
                <a:effectLst/>
                <a:ea typeface="Times New Roman" panose="02020603050405020304" pitchFamily="18" charset="0"/>
              </a:rPr>
              <a:t> Jiang, </a:t>
            </a:r>
            <a:r>
              <a:rPr lang="en-GB" sz="1000" i="1" dirty="0">
                <a:solidFill>
                  <a:srgbClr val="888888"/>
                </a:solidFill>
                <a:effectLst/>
                <a:ea typeface="Times New Roman" panose="02020603050405020304" pitchFamily="18" charset="0"/>
              </a:rPr>
              <a:t>Eindhoven University of Technology</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Yunjung</a:t>
            </a:r>
            <a:r>
              <a:rPr lang="en-GB" sz="1000" b="1" dirty="0">
                <a:effectLst/>
                <a:ea typeface="Times New Roman" panose="02020603050405020304" pitchFamily="18" charset="0"/>
              </a:rPr>
              <a:t> Bae, </a:t>
            </a:r>
            <a:r>
              <a:rPr lang="en-GB" sz="1000" i="1" dirty="0">
                <a:solidFill>
                  <a:srgbClr val="888888"/>
                </a:solidFill>
                <a:effectLst/>
                <a:ea typeface="Times New Roman" panose="02020603050405020304" pitchFamily="18" charset="0"/>
              </a:rPr>
              <a:t>University of Southern California</a:t>
            </a:r>
            <a:endParaRPr lang="en-GB" sz="1000" dirty="0">
              <a:effectLst/>
              <a:ea typeface="Calibri" panose="020F0502020204030204" pitchFamily="34" charset="0"/>
            </a:endParaRPr>
          </a:p>
          <a:p>
            <a:pPr>
              <a:lnSpc>
                <a:spcPct val="100000"/>
              </a:lnSpc>
              <a:spcAft>
                <a:spcPts val="0"/>
              </a:spcAft>
            </a:pPr>
            <a:r>
              <a:rPr lang="en-GB" sz="1000" b="1" dirty="0" err="1">
                <a:effectLst/>
                <a:ea typeface="Times New Roman" panose="02020603050405020304" pitchFamily="18" charset="0"/>
              </a:rPr>
              <a:t>Zhuohao</a:t>
            </a:r>
            <a:r>
              <a:rPr lang="en-GB" sz="1000" b="1" dirty="0">
                <a:effectLst/>
                <a:ea typeface="Times New Roman" panose="02020603050405020304" pitchFamily="18" charset="0"/>
              </a:rPr>
              <a:t> Zhang, </a:t>
            </a:r>
            <a:r>
              <a:rPr lang="en-GB" sz="1000" i="1" dirty="0">
                <a:solidFill>
                  <a:srgbClr val="888888"/>
                </a:solidFill>
                <a:effectLst/>
                <a:ea typeface="Times New Roman" panose="02020603050405020304" pitchFamily="18" charset="0"/>
              </a:rPr>
              <a:t>University of Washington</a:t>
            </a:r>
            <a:endParaRPr kumimoji="0" lang="en-US" sz="1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Title 9">
            <a:extLst>
              <a:ext uri="{FF2B5EF4-FFF2-40B4-BE49-F238E27FC236}">
                <a16:creationId xmlns:a16="http://schemas.microsoft.com/office/drawing/2014/main" id="{C5AC4750-FCAE-D00D-DFB8-9F0B30EF5923}"/>
              </a:ext>
            </a:extLst>
          </p:cNvPr>
          <p:cNvSpPr>
            <a:spLocks noGrp="1"/>
          </p:cNvSpPr>
          <p:nvPr>
            <p:ph type="title"/>
          </p:nvPr>
        </p:nvSpPr>
        <p:spPr/>
        <p:txBody>
          <a:bodyPr/>
          <a:lstStyle/>
          <a:p>
            <a:r>
              <a:rPr lang="en-US" dirty="0"/>
              <a:t>THANK YOU STUDENT VOLUNTEERS</a:t>
            </a:r>
          </a:p>
        </p:txBody>
      </p:sp>
      <p:sp>
        <p:nvSpPr>
          <p:cNvPr id="12" name="Content Placeholder 11">
            <a:extLst>
              <a:ext uri="{FF2B5EF4-FFF2-40B4-BE49-F238E27FC236}">
                <a16:creationId xmlns:a16="http://schemas.microsoft.com/office/drawing/2014/main" id="{7D813EA1-33BE-FE4F-66B3-7D75C9FDC5DB}"/>
              </a:ext>
            </a:extLst>
          </p:cNvPr>
          <p:cNvSpPr>
            <a:spLocks noGrp="1"/>
          </p:cNvSpPr>
          <p:nvPr>
            <p:ph sz="quarter" idx="13"/>
          </p:nvPr>
        </p:nvSpPr>
        <p:spPr/>
        <p:txBody>
          <a:bodyPr/>
          <a:lstStyle/>
          <a:p>
            <a:r>
              <a:rPr lang="en-US" dirty="0"/>
              <a:t>ASSETS’22</a:t>
            </a:r>
          </a:p>
        </p:txBody>
      </p:sp>
    </p:spTree>
    <p:extLst>
      <p:ext uri="{BB962C8B-B14F-4D97-AF65-F5344CB8AC3E}">
        <p14:creationId xmlns:p14="http://schemas.microsoft.com/office/powerpoint/2010/main" val="139182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D58464-3B7C-FA96-6835-0E483DAE372B}"/>
              </a:ext>
            </a:extLst>
          </p:cNvPr>
          <p:cNvSpPr txBox="1"/>
          <p:nvPr/>
        </p:nvSpPr>
        <p:spPr>
          <a:xfrm>
            <a:off x="1669775" y="468541"/>
            <a:ext cx="8852450" cy="4508927"/>
          </a:xfrm>
          <a:prstGeom prst="rect">
            <a:avLst/>
          </a:prstGeom>
          <a:noFill/>
        </p:spPr>
        <p:txBody>
          <a:bodyPr wrap="square" rtlCol="0">
            <a:spAutoFit/>
          </a:bodyPr>
          <a:lstStyle/>
          <a:p>
            <a:pPr algn="ctr"/>
            <a:r>
              <a:rPr lang="en-US" sz="28700" b="1" dirty="0">
                <a:latin typeface="Segoe UI" panose="020B0502040204020203" pitchFamily="34" charset="0"/>
                <a:ea typeface="Segoe UI" panose="020B0502040204020203" pitchFamily="34" charset="0"/>
                <a:cs typeface="Segoe UI" panose="020B0502040204020203" pitchFamily="34" charset="0"/>
              </a:rPr>
              <a:t>17</a:t>
            </a:r>
            <a:r>
              <a:rPr lang="en-US" sz="9600" b="1" dirty="0">
                <a:latin typeface="Segoe UI" panose="020B0502040204020203" pitchFamily="34" charset="0"/>
                <a:ea typeface="Segoe UI" panose="020B0502040204020203" pitchFamily="34" charset="0"/>
                <a:cs typeface="Segoe UI" panose="020B0502040204020203" pitchFamily="34" charset="0"/>
              </a:rPr>
              <a:t> </a:t>
            </a:r>
          </a:p>
        </p:txBody>
      </p:sp>
      <p:sp>
        <p:nvSpPr>
          <p:cNvPr id="7" name="TextBox 6">
            <a:extLst>
              <a:ext uri="{FF2B5EF4-FFF2-40B4-BE49-F238E27FC236}">
                <a16:creationId xmlns:a16="http://schemas.microsoft.com/office/drawing/2014/main" id="{579B8830-8439-E409-992B-638299E2B967}"/>
              </a:ext>
            </a:extLst>
          </p:cNvPr>
          <p:cNvSpPr txBox="1"/>
          <p:nvPr/>
        </p:nvSpPr>
        <p:spPr>
          <a:xfrm>
            <a:off x="3594100" y="4296927"/>
            <a:ext cx="4531240" cy="923330"/>
          </a:xfrm>
          <a:prstGeom prst="rect">
            <a:avLst/>
          </a:prstGeom>
          <a:noFill/>
        </p:spPr>
        <p:txBody>
          <a:bodyPr wrap="square">
            <a:spAutoFit/>
          </a:bodyPr>
          <a:lstStyle/>
          <a:p>
            <a:pPr algn="ctr"/>
            <a:r>
              <a:rPr lang="en-US" sz="5400" b="1" dirty="0">
                <a:latin typeface="Segoe UI" panose="020B0502040204020203" pitchFamily="34" charset="0"/>
                <a:ea typeface="Segoe UI" panose="020B0502040204020203" pitchFamily="34" charset="0"/>
                <a:cs typeface="Segoe UI" panose="020B0502040204020203" pitchFamily="34" charset="0"/>
              </a:rPr>
              <a:t>Sponsors</a:t>
            </a:r>
          </a:p>
        </p:txBody>
      </p:sp>
      <p:sp>
        <p:nvSpPr>
          <p:cNvPr id="2" name="Title 1">
            <a:extLst>
              <a:ext uri="{FF2B5EF4-FFF2-40B4-BE49-F238E27FC236}">
                <a16:creationId xmlns:a16="http://schemas.microsoft.com/office/drawing/2014/main" id="{85BC22BD-9DAB-E33B-B534-0FFD26A6A61F}"/>
              </a:ext>
            </a:extLst>
          </p:cNvPr>
          <p:cNvSpPr>
            <a:spLocks noGrp="1"/>
          </p:cNvSpPr>
          <p:nvPr>
            <p:ph type="title"/>
          </p:nvPr>
        </p:nvSpPr>
        <p:spPr>
          <a:xfrm>
            <a:off x="341029" y="-654014"/>
            <a:ext cx="11493164" cy="701438"/>
          </a:xfrm>
        </p:spPr>
        <p:txBody>
          <a:bodyPr/>
          <a:lstStyle/>
          <a:p>
            <a:r>
              <a:rPr lang="en-US" dirty="0">
                <a:solidFill>
                  <a:srgbClr val="ECECEC"/>
                </a:solidFill>
              </a:rPr>
              <a:t>17 Sponsors</a:t>
            </a:r>
          </a:p>
        </p:txBody>
      </p:sp>
    </p:spTree>
    <p:extLst>
      <p:ext uri="{BB962C8B-B14F-4D97-AF65-F5344CB8AC3E}">
        <p14:creationId xmlns:p14="http://schemas.microsoft.com/office/powerpoint/2010/main" val="2735364242"/>
      </p:ext>
    </p:extLst>
  </p:cSld>
  <p:clrMapOvr>
    <a:masterClrMapping/>
  </p:clrMapOvr>
  <mc:AlternateContent xmlns:mc="http://schemas.openxmlformats.org/markup-compatibility/2006" xmlns:p14="http://schemas.microsoft.com/office/powerpoint/2010/main">
    <mc:Choice Requires="p14">
      <p:transition spd="slow" p14:dur="2000" advTm="1448"/>
    </mc:Choice>
    <mc:Fallback xmlns="">
      <p:transition spd="slow" advTm="144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able logo">
            <a:extLst>
              <a:ext uri="{FF2B5EF4-FFF2-40B4-BE49-F238E27FC236}">
                <a16:creationId xmlns:a16="http://schemas.microsoft.com/office/drawing/2014/main" id="{DA7DC7E5-AD27-FE21-668D-27839018E6B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379985" y="349341"/>
            <a:ext cx="4528935" cy="1349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oogle logo">
            <a:extLst>
              <a:ext uri="{FF2B5EF4-FFF2-40B4-BE49-F238E27FC236}">
                <a16:creationId xmlns:a16="http://schemas.microsoft.com/office/drawing/2014/main" id="{1ABBEB0A-1BA2-5D49-EB9C-F5C2CBEF116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65392" y="441434"/>
            <a:ext cx="3599373" cy="121760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EDAE4BA8-146A-883F-9653-5173427F9D9E}"/>
              </a:ext>
            </a:extLst>
          </p:cNvPr>
          <p:cNvGrpSpPr/>
          <p:nvPr/>
        </p:nvGrpSpPr>
        <p:grpSpPr>
          <a:xfrm>
            <a:off x="736333" y="1846050"/>
            <a:ext cx="10382191" cy="2511340"/>
            <a:chOff x="547895" y="1784766"/>
            <a:chExt cx="11348623" cy="2745110"/>
          </a:xfrm>
        </p:grpSpPr>
        <p:pic>
          <p:nvPicPr>
            <p:cNvPr id="9" name="Picture 2" descr="CREATE logo">
              <a:extLst>
                <a:ext uri="{FF2B5EF4-FFF2-40B4-BE49-F238E27FC236}">
                  <a16:creationId xmlns:a16="http://schemas.microsoft.com/office/drawing/2014/main" id="{3CB810C5-B95D-2BA1-9A5A-650CF41CD94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737662" y="3472460"/>
              <a:ext cx="3752751" cy="10574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pple logo">
              <a:extLst>
                <a:ext uri="{FF2B5EF4-FFF2-40B4-BE49-F238E27FC236}">
                  <a16:creationId xmlns:a16="http://schemas.microsoft.com/office/drawing/2014/main" id="{8C5174A1-4193-4D15-08CF-A263731035D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47895" y="1784766"/>
              <a:ext cx="1217602" cy="1217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eta logo">
              <a:extLst>
                <a:ext uri="{FF2B5EF4-FFF2-40B4-BE49-F238E27FC236}">
                  <a16:creationId xmlns:a16="http://schemas.microsoft.com/office/drawing/2014/main" id="{F76057C3-2D62-CDA8-B0AE-20F9D5999C2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67763" y="3438293"/>
              <a:ext cx="3405809" cy="68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Adobe logo">
              <a:extLst>
                <a:ext uri="{FF2B5EF4-FFF2-40B4-BE49-F238E27FC236}">
                  <a16:creationId xmlns:a16="http://schemas.microsoft.com/office/drawing/2014/main" id="{6A302945-F3DF-0CED-47D8-D9C007B0D5E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53400" y="1930749"/>
              <a:ext cx="3882887" cy="10126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mazon logo">
              <a:extLst>
                <a:ext uri="{FF2B5EF4-FFF2-40B4-BE49-F238E27FC236}">
                  <a16:creationId xmlns:a16="http://schemas.microsoft.com/office/drawing/2014/main" id="{DEB238C9-72DF-AC47-4B48-5BF72E8B7538}"/>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956487" y="3519026"/>
              <a:ext cx="2940031" cy="8866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Microsoft logo">
              <a:extLst>
                <a:ext uri="{FF2B5EF4-FFF2-40B4-BE49-F238E27FC236}">
                  <a16:creationId xmlns:a16="http://schemas.microsoft.com/office/drawing/2014/main" id="{4CE98CFA-942D-4492-ADED-1C2A422BB7E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36945" y="1901905"/>
              <a:ext cx="3882887" cy="82814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Volkswagen logo">
            <a:extLst>
              <a:ext uri="{FF2B5EF4-FFF2-40B4-BE49-F238E27FC236}">
                <a16:creationId xmlns:a16="http://schemas.microsoft.com/office/drawing/2014/main" id="{9F03AE41-AF0D-C197-DF5F-9ADCA9DDC737}"/>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259323" y="4768556"/>
            <a:ext cx="886624" cy="8866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IDILRR logo">
            <a:extLst>
              <a:ext uri="{FF2B5EF4-FFF2-40B4-BE49-F238E27FC236}">
                <a16:creationId xmlns:a16="http://schemas.microsoft.com/office/drawing/2014/main" id="{0CC10D30-093F-3D3D-E4B2-0F74CDC5E6EB}"/>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546573" y="4403498"/>
            <a:ext cx="1768642" cy="886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witter logo">
            <a:extLst>
              <a:ext uri="{FF2B5EF4-FFF2-40B4-BE49-F238E27FC236}">
                <a16:creationId xmlns:a16="http://schemas.microsoft.com/office/drawing/2014/main" id="{D9596A58-2DF2-E16E-1580-6A27D50BACFA}"/>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724569" y="4439523"/>
            <a:ext cx="1014327" cy="8348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tuit logo">
            <a:extLst>
              <a:ext uri="{FF2B5EF4-FFF2-40B4-BE49-F238E27FC236}">
                <a16:creationId xmlns:a16="http://schemas.microsoft.com/office/drawing/2014/main" id="{4A760E64-828F-695F-7315-D5D2E14B24CD}"/>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7066441" y="5927228"/>
            <a:ext cx="1742887" cy="58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2G3R logo">
            <a:extLst>
              <a:ext uri="{FF2B5EF4-FFF2-40B4-BE49-F238E27FC236}">
                <a16:creationId xmlns:a16="http://schemas.microsoft.com/office/drawing/2014/main" id="{812CC82E-623B-3EE4-B5BE-A2D826597251}"/>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330908" y="5296877"/>
            <a:ext cx="2421261" cy="716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Miraikan logo">
            <a:extLst>
              <a:ext uri="{FF2B5EF4-FFF2-40B4-BE49-F238E27FC236}">
                <a16:creationId xmlns:a16="http://schemas.microsoft.com/office/drawing/2014/main" id="{9E398585-9291-284A-773F-8C83B9CB29FC}"/>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2975819" y="5485407"/>
            <a:ext cx="1337489" cy="11315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Studio Pacifica logo">
            <a:extLst>
              <a:ext uri="{FF2B5EF4-FFF2-40B4-BE49-F238E27FC236}">
                <a16:creationId xmlns:a16="http://schemas.microsoft.com/office/drawing/2014/main" id="{02D6F00C-E6C9-A6D0-A657-67041A5D15EE}"/>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819143" y="4905086"/>
            <a:ext cx="2987522" cy="6373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ational Science Foundation logo">
            <a:extLst>
              <a:ext uri="{FF2B5EF4-FFF2-40B4-BE49-F238E27FC236}">
                <a16:creationId xmlns:a16="http://schemas.microsoft.com/office/drawing/2014/main" id="{AC894A5D-DDBB-CE4C-279D-D8E068CE294D}"/>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1197533" y="5450335"/>
            <a:ext cx="1222553" cy="12288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ira logo">
            <a:extLst>
              <a:ext uri="{FF2B5EF4-FFF2-40B4-BE49-F238E27FC236}">
                <a16:creationId xmlns:a16="http://schemas.microsoft.com/office/drawing/2014/main" id="{4A982AA9-3002-2E38-2762-F9486CB7C023}"/>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4856140" y="5927228"/>
            <a:ext cx="1926006" cy="5898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CFA168-3C24-EB5F-1177-451E0C7E935D}"/>
              </a:ext>
            </a:extLst>
          </p:cNvPr>
          <p:cNvSpPr>
            <a:spLocks noGrp="1"/>
          </p:cNvSpPr>
          <p:nvPr>
            <p:ph type="title"/>
          </p:nvPr>
        </p:nvSpPr>
        <p:spPr>
          <a:xfrm>
            <a:off x="341029" y="-1209184"/>
            <a:ext cx="11493164" cy="701438"/>
          </a:xfrm>
        </p:spPr>
        <p:txBody>
          <a:bodyPr/>
          <a:lstStyle/>
          <a:p>
            <a:r>
              <a:rPr lang="en-US" dirty="0">
                <a:solidFill>
                  <a:srgbClr val="ECECEC"/>
                </a:solidFill>
              </a:rPr>
              <a:t>ASSETS’22</a:t>
            </a:r>
            <a:r>
              <a:rPr lang="en-US" baseline="0" dirty="0">
                <a:solidFill>
                  <a:srgbClr val="ECECEC"/>
                </a:solidFill>
              </a:rPr>
              <a:t> Sponsors</a:t>
            </a:r>
            <a:endParaRPr lang="en-US" dirty="0">
              <a:solidFill>
                <a:srgbClr val="ECECEC"/>
              </a:solidFill>
            </a:endParaRPr>
          </a:p>
        </p:txBody>
      </p:sp>
    </p:spTree>
    <p:extLst>
      <p:ext uri="{BB962C8B-B14F-4D97-AF65-F5344CB8AC3E}">
        <p14:creationId xmlns:p14="http://schemas.microsoft.com/office/powerpoint/2010/main" val="1595205519"/>
      </p:ext>
    </p:extLst>
  </p:cSld>
  <p:clrMapOvr>
    <a:masterClrMapping/>
  </p:clrMapOvr>
  <mc:AlternateContent xmlns:mc="http://schemas.openxmlformats.org/markup-compatibility/2006" xmlns:p14="http://schemas.microsoft.com/office/powerpoint/2010/main">
    <mc:Choice Requires="p14">
      <p:transition spd="slow" p14:dur="2000" advTm="1318"/>
    </mc:Choice>
    <mc:Fallback xmlns="">
      <p:transition spd="slow" advTm="131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E42C0-44DA-A680-C408-4904E7665128}"/>
              </a:ext>
            </a:extLst>
          </p:cNvPr>
          <p:cNvSpPr>
            <a:spLocks noGrp="1"/>
          </p:cNvSpPr>
          <p:nvPr>
            <p:ph type="title"/>
          </p:nvPr>
        </p:nvSpPr>
        <p:spPr/>
        <p:txBody>
          <a:bodyPr/>
          <a:lstStyle/>
          <a:p>
            <a:r>
              <a:rPr lang="en-US" dirty="0"/>
              <a:t>ASSETS’22 Leadership Team</a:t>
            </a:r>
          </a:p>
        </p:txBody>
      </p:sp>
      <p:sp>
        <p:nvSpPr>
          <p:cNvPr id="6" name="Content Placeholder 5">
            <a:extLst>
              <a:ext uri="{FF2B5EF4-FFF2-40B4-BE49-F238E27FC236}">
                <a16:creationId xmlns:a16="http://schemas.microsoft.com/office/drawing/2014/main" id="{3CE656BE-3E97-D586-C890-BB890EDBABCE}"/>
              </a:ext>
            </a:extLst>
          </p:cNvPr>
          <p:cNvSpPr>
            <a:spLocks noGrp="1"/>
          </p:cNvSpPr>
          <p:nvPr>
            <p:ph sz="quarter" idx="13"/>
          </p:nvPr>
        </p:nvSpPr>
        <p:spPr/>
        <p:txBody>
          <a:bodyPr/>
          <a:lstStyle/>
          <a:p>
            <a:r>
              <a:rPr lang="en-US" dirty="0"/>
              <a:t>Opening plenary</a:t>
            </a:r>
          </a:p>
        </p:txBody>
      </p:sp>
      <p:grpSp>
        <p:nvGrpSpPr>
          <p:cNvPr id="17" name="Group 16">
            <a:extLst>
              <a:ext uri="{FF2B5EF4-FFF2-40B4-BE49-F238E27FC236}">
                <a16:creationId xmlns:a16="http://schemas.microsoft.com/office/drawing/2014/main" id="{E484FA34-083E-DE5C-DD18-B3714042F84F}"/>
              </a:ext>
            </a:extLst>
          </p:cNvPr>
          <p:cNvGrpSpPr/>
          <p:nvPr/>
        </p:nvGrpSpPr>
        <p:grpSpPr>
          <a:xfrm>
            <a:off x="102492" y="1937667"/>
            <a:ext cx="11877473" cy="3870252"/>
            <a:chOff x="81184" y="1851944"/>
            <a:chExt cx="12374460" cy="4032195"/>
          </a:xfrm>
        </p:grpSpPr>
        <p:sp>
          <p:nvSpPr>
            <p:cNvPr id="8" name="TextBox 7">
              <a:extLst>
                <a:ext uri="{FF2B5EF4-FFF2-40B4-BE49-F238E27FC236}">
                  <a16:creationId xmlns:a16="http://schemas.microsoft.com/office/drawing/2014/main" id="{D425ACC3-F6B9-6E55-2E52-A944DD626462}"/>
                </a:ext>
              </a:extLst>
            </p:cNvPr>
            <p:cNvSpPr txBox="1"/>
            <p:nvPr/>
          </p:nvSpPr>
          <p:spPr>
            <a:xfrm>
              <a:off x="81184" y="5022365"/>
              <a:ext cx="2468880" cy="861774"/>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Jon E. Froehlich</a:t>
              </a:r>
            </a:p>
            <a:p>
              <a:pPr algn="ctr"/>
              <a:r>
                <a:rPr lang="en-US" sz="1600" dirty="0">
                  <a:latin typeface="Segoe UI" panose="020B0502040204020203" pitchFamily="34" charset="0"/>
                  <a:ea typeface="Segoe UI" panose="020B0502040204020203" pitchFamily="34" charset="0"/>
                  <a:cs typeface="Segoe UI" panose="020B0502040204020203" pitchFamily="34" charset="0"/>
                </a:rPr>
                <a:t>University of </a:t>
              </a:r>
              <a:br>
                <a:rPr lang="en-US" sz="1600" dirty="0">
                  <a:latin typeface="Segoe UI" panose="020B0502040204020203" pitchFamily="34" charset="0"/>
                  <a:ea typeface="Segoe UI" panose="020B0502040204020203" pitchFamily="34" charset="0"/>
                  <a:cs typeface="Segoe UI" panose="020B0502040204020203" pitchFamily="34" charset="0"/>
                </a:rPr>
              </a:br>
              <a:r>
                <a:rPr lang="en-US" sz="1600" dirty="0">
                  <a:latin typeface="Segoe UI" panose="020B0502040204020203" pitchFamily="34" charset="0"/>
                  <a:ea typeface="Segoe UI" panose="020B0502040204020203" pitchFamily="34" charset="0"/>
                  <a:cs typeface="Segoe UI" panose="020B0502040204020203" pitchFamily="34" charset="0"/>
                </a:rPr>
                <a:t>Washington</a:t>
              </a:r>
            </a:p>
          </p:txBody>
        </p:sp>
        <p:sp>
          <p:nvSpPr>
            <p:cNvPr id="9" name="TextBox 8">
              <a:extLst>
                <a:ext uri="{FF2B5EF4-FFF2-40B4-BE49-F238E27FC236}">
                  <a16:creationId xmlns:a16="http://schemas.microsoft.com/office/drawing/2014/main" id="{B443AD50-60D3-A2BD-34E7-806842A9EC07}"/>
                </a:ext>
              </a:extLst>
            </p:cNvPr>
            <p:cNvSpPr txBox="1"/>
            <p:nvPr/>
          </p:nvSpPr>
          <p:spPr>
            <a:xfrm>
              <a:off x="2641138" y="5022365"/>
              <a:ext cx="2470616" cy="861774"/>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Kristen Shinohara</a:t>
              </a:r>
            </a:p>
            <a:p>
              <a:pPr algn="ctr"/>
              <a:r>
                <a:rPr lang="en-US" sz="1600" dirty="0">
                  <a:latin typeface="Segoe UI" panose="020B0502040204020203" pitchFamily="34" charset="0"/>
                  <a:ea typeface="Segoe UI" panose="020B0502040204020203" pitchFamily="34" charset="0"/>
                  <a:cs typeface="Segoe UI" panose="020B0502040204020203" pitchFamily="34" charset="0"/>
                </a:rPr>
                <a:t>Rochester Institute </a:t>
              </a:r>
              <a:br>
                <a:rPr lang="en-US" sz="1600" dirty="0">
                  <a:latin typeface="Segoe UI" panose="020B0502040204020203" pitchFamily="34" charset="0"/>
                  <a:ea typeface="Segoe UI" panose="020B0502040204020203" pitchFamily="34" charset="0"/>
                  <a:cs typeface="Segoe UI" panose="020B0502040204020203" pitchFamily="34" charset="0"/>
                </a:rPr>
              </a:br>
              <a:r>
                <a:rPr lang="en-US" sz="1600" dirty="0">
                  <a:latin typeface="Segoe UI" panose="020B0502040204020203" pitchFamily="34" charset="0"/>
                  <a:ea typeface="Segoe UI" panose="020B0502040204020203" pitchFamily="34" charset="0"/>
                  <a:cs typeface="Segoe UI" panose="020B0502040204020203" pitchFamily="34" charset="0"/>
                </a:rPr>
                <a:t>of Technology</a:t>
              </a:r>
            </a:p>
          </p:txBody>
        </p:sp>
        <p:sp>
          <p:nvSpPr>
            <p:cNvPr id="10" name="TextBox 9">
              <a:extLst>
                <a:ext uri="{FF2B5EF4-FFF2-40B4-BE49-F238E27FC236}">
                  <a16:creationId xmlns:a16="http://schemas.microsoft.com/office/drawing/2014/main" id="{7E456907-EA8C-C072-0734-CDE5ECB34890}"/>
                </a:ext>
              </a:extLst>
            </p:cNvPr>
            <p:cNvSpPr txBox="1"/>
            <p:nvPr/>
          </p:nvSpPr>
          <p:spPr>
            <a:xfrm>
              <a:off x="4886576" y="4986771"/>
              <a:ext cx="2470617" cy="861774"/>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Stephanie </a:t>
              </a:r>
              <a:r>
                <a:rPr lang="en-US" b="1" dirty="0" err="1">
                  <a:latin typeface="Segoe UI" panose="020B0502040204020203" pitchFamily="34" charset="0"/>
                  <a:ea typeface="Segoe UI" panose="020B0502040204020203" pitchFamily="34" charset="0"/>
                  <a:cs typeface="Segoe UI" panose="020B0502040204020203" pitchFamily="34" charset="0"/>
                </a:rPr>
                <a:t>Ludi</a:t>
              </a: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r>
                <a:rPr lang="en-US" sz="1600" dirty="0">
                  <a:latin typeface="Segoe UI" panose="020B0502040204020203" pitchFamily="34" charset="0"/>
                  <a:ea typeface="Segoe UI" panose="020B0502040204020203" pitchFamily="34" charset="0"/>
                  <a:cs typeface="Segoe UI" panose="020B0502040204020203" pitchFamily="34" charset="0"/>
                </a:rPr>
                <a:t>University of </a:t>
              </a:r>
              <a:br>
                <a:rPr lang="en-US" sz="1600" dirty="0">
                  <a:latin typeface="Segoe UI" panose="020B0502040204020203" pitchFamily="34" charset="0"/>
                  <a:ea typeface="Segoe UI" panose="020B0502040204020203" pitchFamily="34" charset="0"/>
                  <a:cs typeface="Segoe UI" panose="020B0502040204020203" pitchFamily="34" charset="0"/>
                </a:rPr>
              </a:br>
              <a:r>
                <a:rPr lang="en-US" sz="1600" dirty="0">
                  <a:latin typeface="Segoe UI" panose="020B0502040204020203" pitchFamily="34" charset="0"/>
                  <a:ea typeface="Segoe UI" panose="020B0502040204020203" pitchFamily="34" charset="0"/>
                  <a:cs typeface="Segoe UI" panose="020B0502040204020203" pitchFamily="34" charset="0"/>
                </a:rPr>
                <a:t>North Texas</a:t>
              </a:r>
            </a:p>
          </p:txBody>
        </p:sp>
        <p:sp>
          <p:nvSpPr>
            <p:cNvPr id="11" name="TextBox 10">
              <a:extLst>
                <a:ext uri="{FF2B5EF4-FFF2-40B4-BE49-F238E27FC236}">
                  <a16:creationId xmlns:a16="http://schemas.microsoft.com/office/drawing/2014/main" id="{26395C7C-BF85-3376-8235-7DF492AB5112}"/>
                </a:ext>
              </a:extLst>
            </p:cNvPr>
            <p:cNvSpPr txBox="1"/>
            <p:nvPr/>
          </p:nvSpPr>
          <p:spPr>
            <a:xfrm>
              <a:off x="9986764" y="5022365"/>
              <a:ext cx="2468880" cy="615553"/>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Christian Vogler</a:t>
              </a:r>
            </a:p>
            <a:p>
              <a:pPr algn="ctr"/>
              <a:r>
                <a:rPr lang="en-US" sz="1600" dirty="0">
                  <a:latin typeface="Segoe UI" panose="020B0502040204020203" pitchFamily="34" charset="0"/>
                  <a:ea typeface="Segoe UI" panose="020B0502040204020203" pitchFamily="34" charset="0"/>
                  <a:cs typeface="Segoe UI" panose="020B0502040204020203" pitchFamily="34" charset="0"/>
                </a:rPr>
                <a:t>Gallaudet University</a:t>
              </a:r>
            </a:p>
          </p:txBody>
        </p:sp>
        <p:sp>
          <p:nvSpPr>
            <p:cNvPr id="12" name="TextBox 11">
              <a:extLst>
                <a:ext uri="{FF2B5EF4-FFF2-40B4-BE49-F238E27FC236}">
                  <a16:creationId xmlns:a16="http://schemas.microsoft.com/office/drawing/2014/main" id="{E2C5685F-D587-2A2D-84D7-F6DBBE27DC8B}"/>
                </a:ext>
              </a:extLst>
            </p:cNvPr>
            <p:cNvSpPr txBox="1"/>
            <p:nvPr/>
          </p:nvSpPr>
          <p:spPr>
            <a:xfrm>
              <a:off x="7449288" y="5022365"/>
              <a:ext cx="2468880" cy="615553"/>
            </a:xfrm>
            <a:prstGeom prst="rect">
              <a:avLst/>
            </a:prstGeom>
            <a:no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Martez Mott</a:t>
              </a:r>
            </a:p>
            <a:p>
              <a:pPr algn="ctr"/>
              <a:r>
                <a:rPr lang="en-US" sz="1600" dirty="0">
                  <a:latin typeface="Segoe UI" panose="020B0502040204020203" pitchFamily="34" charset="0"/>
                  <a:ea typeface="Segoe UI" panose="020B0502040204020203" pitchFamily="34" charset="0"/>
                  <a:cs typeface="Segoe UI" panose="020B0502040204020203" pitchFamily="34" charset="0"/>
                </a:rPr>
                <a:t>Microsoft Research</a:t>
              </a:r>
            </a:p>
          </p:txBody>
        </p:sp>
        <p:pic>
          <p:nvPicPr>
            <p:cNvPr id="11268" name="Picture 4" descr="Portrait of Kristen Shinohara, a Japanese American woman wearing a black blouse.">
              <a:extLst>
                <a:ext uri="{FF2B5EF4-FFF2-40B4-BE49-F238E27FC236}">
                  <a16:creationId xmlns:a16="http://schemas.microsoft.com/office/drawing/2014/main" id="{F03F0AE6-E5DE-0284-590C-94102F548F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6560" y="2742651"/>
              <a:ext cx="2099772" cy="2099772"/>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7" name="Picture 6" descr="Stephanie Ludi">
              <a:extLst>
                <a:ext uri="{FF2B5EF4-FFF2-40B4-BE49-F238E27FC236}">
                  <a16:creationId xmlns:a16="http://schemas.microsoft.com/office/drawing/2014/main" id="{63FFF7E0-F25E-4930-CA92-5D45876DABF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71998" y="2742651"/>
              <a:ext cx="2099772" cy="2099772"/>
            </a:xfrm>
            <a:prstGeom prst="ellipse">
              <a:avLst/>
            </a:prstGeom>
            <a:ln>
              <a:solidFill>
                <a:schemeClr val="bg1">
                  <a:lumMod val="85000"/>
                </a:schemeClr>
              </a:solidFill>
            </a:ln>
          </p:spPr>
        </p:pic>
        <p:pic>
          <p:nvPicPr>
            <p:cNvPr id="11270" name="Picture 6" descr="Martez Mott, a Black man with a beard and short black hair, wearing a blue shirt">
              <a:extLst>
                <a:ext uri="{FF2B5EF4-FFF2-40B4-BE49-F238E27FC236}">
                  <a16:creationId xmlns:a16="http://schemas.microsoft.com/office/drawing/2014/main" id="{54A789D7-4AB1-F933-7EAB-EF9006BAB3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3842" y="2742651"/>
              <a:ext cx="2099772" cy="2099772"/>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1274" name="Picture 10" descr="Christian Vogler">
              <a:extLst>
                <a:ext uri="{FF2B5EF4-FFF2-40B4-BE49-F238E27FC236}">
                  <a16:creationId xmlns:a16="http://schemas.microsoft.com/office/drawing/2014/main" id="{099862B4-4E04-1970-D0CF-10E00D8007B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0171318" y="2742651"/>
              <a:ext cx="2099772" cy="2099772"/>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 name="Picture 1" descr="A headshot of Jon E. Froehlich">
              <a:extLst>
                <a:ext uri="{FF2B5EF4-FFF2-40B4-BE49-F238E27FC236}">
                  <a16:creationId xmlns:a16="http://schemas.microsoft.com/office/drawing/2014/main" id="{EB84E102-1CD9-03B1-5C53-6A98A3CA6C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265738" y="2742651"/>
              <a:ext cx="2099772" cy="2099772"/>
            </a:xfrm>
            <a:prstGeom prst="ellipse">
              <a:avLst/>
            </a:prstGeom>
            <a:ln>
              <a:solidFill>
                <a:schemeClr val="bg1">
                  <a:lumMod val="85000"/>
                </a:schemeClr>
              </a:solidFill>
            </a:ln>
          </p:spPr>
        </p:pic>
        <p:sp>
          <p:nvSpPr>
            <p:cNvPr id="5" name="TextBox 4">
              <a:extLst>
                <a:ext uri="{FF2B5EF4-FFF2-40B4-BE49-F238E27FC236}">
                  <a16:creationId xmlns:a16="http://schemas.microsoft.com/office/drawing/2014/main" id="{80E6E536-7A83-1491-65B9-8A833CEE7D4D}"/>
                </a:ext>
              </a:extLst>
            </p:cNvPr>
            <p:cNvSpPr txBox="1"/>
            <p:nvPr/>
          </p:nvSpPr>
          <p:spPr>
            <a:xfrm>
              <a:off x="2826561" y="1851944"/>
              <a:ext cx="4345209" cy="480982"/>
            </a:xfrm>
            <a:prstGeom prst="rect">
              <a:avLst/>
            </a:prstGeom>
            <a:noFill/>
          </p:spPr>
          <p:txBody>
            <a:bodyPr wrap="square" lIns="0" tIns="45720" rIns="0" bIns="45720" rtlCol="0">
              <a:spAutoFit/>
            </a:bodyPr>
            <a:lstStyle/>
            <a:p>
              <a:pPr algn="ctr"/>
              <a:r>
                <a:rPr lang="en-US" sz="2400" b="1" dirty="0">
                  <a:solidFill>
                    <a:schemeClr val="tx1">
                      <a:lumMod val="65000"/>
                      <a:lumOff val="35000"/>
                    </a:schemeClr>
                  </a:solidFill>
                  <a:latin typeface="Segoe Condensed" panose="020B0606040200020203" pitchFamily="34" charset="0"/>
                  <a:cs typeface="Segoe UI Semibold" panose="020B0702040204020203" pitchFamily="34" charset="0"/>
                </a:rPr>
                <a:t>Technical Program Chairs</a:t>
              </a:r>
              <a:endParaRPr lang="en-US" sz="2400" b="1" dirty="0">
                <a:solidFill>
                  <a:schemeClr val="tx1">
                    <a:lumMod val="65000"/>
                    <a:lumOff val="35000"/>
                  </a:schemeClr>
                </a:solidFill>
                <a:latin typeface="Segoe Condensed" panose="020B0606040200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CD97842C-F318-39E8-7F9C-72B53CEC8226}"/>
                </a:ext>
              </a:extLst>
            </p:cNvPr>
            <p:cNvSpPr txBox="1"/>
            <p:nvPr/>
          </p:nvSpPr>
          <p:spPr>
            <a:xfrm>
              <a:off x="235384" y="1851944"/>
              <a:ext cx="2196594" cy="737506"/>
            </a:xfrm>
            <a:prstGeom prst="rect">
              <a:avLst/>
            </a:prstGeom>
            <a:noFill/>
          </p:spPr>
          <p:txBody>
            <a:bodyPr wrap="square" lIns="0" tIns="45720" rIns="0" bIns="45720" rtlCol="0">
              <a:spAutoFit/>
            </a:bodyPr>
            <a:lstStyle/>
            <a:p>
              <a:pPr algn="ctr"/>
              <a: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t>General </a:t>
              </a:r>
              <a:b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br>
              <a: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t>Chair</a:t>
              </a:r>
              <a:endParaRPr lang="en-US" sz="2000" b="1" dirty="0">
                <a:solidFill>
                  <a:schemeClr val="tx1">
                    <a:lumMod val="65000"/>
                    <a:lumOff val="35000"/>
                  </a:schemeClr>
                </a:solidFill>
                <a:latin typeface="Segoe Condensed" panose="020B0606040200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165BAEF9-7952-090D-65A6-5FF90D3C0FF4}"/>
                </a:ext>
              </a:extLst>
            </p:cNvPr>
            <p:cNvSpPr txBox="1"/>
            <p:nvPr/>
          </p:nvSpPr>
          <p:spPr>
            <a:xfrm>
              <a:off x="7566352" y="1851944"/>
              <a:ext cx="2234753" cy="707886"/>
            </a:xfrm>
            <a:prstGeom prst="rect">
              <a:avLst/>
            </a:prstGeom>
            <a:noFill/>
          </p:spPr>
          <p:txBody>
            <a:bodyPr wrap="square" lIns="0" tIns="45720" rIns="0" bIns="45720" rtlCol="0">
              <a:spAutoFit/>
            </a:bodyPr>
            <a:lstStyle/>
            <a:p>
              <a:pPr algn="ctr"/>
              <a: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t>Treasurer / </a:t>
              </a:r>
              <a:b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br>
              <a: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t>Registration Chair</a:t>
              </a:r>
              <a:endParaRPr lang="en-US" sz="2000" b="1" dirty="0">
                <a:solidFill>
                  <a:schemeClr val="tx1">
                    <a:lumMod val="65000"/>
                    <a:lumOff val="35000"/>
                  </a:schemeClr>
                </a:solidFill>
                <a:latin typeface="Segoe Condensed" panose="020B0606040200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2116C5CE-4E6B-92B5-6EF0-AE8F8A5E47A2}"/>
                </a:ext>
              </a:extLst>
            </p:cNvPr>
            <p:cNvSpPr txBox="1"/>
            <p:nvPr/>
          </p:nvSpPr>
          <p:spPr>
            <a:xfrm>
              <a:off x="10103834" y="1851944"/>
              <a:ext cx="2234753" cy="707886"/>
            </a:xfrm>
            <a:prstGeom prst="rect">
              <a:avLst/>
            </a:prstGeom>
            <a:noFill/>
          </p:spPr>
          <p:txBody>
            <a:bodyPr wrap="square" lIns="0" tIns="45720" rIns="0" bIns="45720" rtlCol="0">
              <a:spAutoFit/>
            </a:bodyPr>
            <a:lstStyle/>
            <a:p>
              <a:pPr algn="ctr"/>
              <a:r>
                <a:rPr lang="en-US" sz="2000" b="1" dirty="0">
                  <a:solidFill>
                    <a:schemeClr val="tx1">
                      <a:lumMod val="65000"/>
                      <a:lumOff val="35000"/>
                    </a:schemeClr>
                  </a:solidFill>
                  <a:latin typeface="Segoe Condensed" panose="020B0606040200020203" pitchFamily="34" charset="0"/>
                  <a:cs typeface="Segoe UI Semibold" panose="020B0702040204020203" pitchFamily="34" charset="0"/>
                </a:rPr>
                <a:t>Hybrid Experience Chair</a:t>
              </a:r>
              <a:endParaRPr lang="en-US" sz="2000" b="1" dirty="0">
                <a:solidFill>
                  <a:schemeClr val="tx1">
                    <a:lumMod val="65000"/>
                    <a:lumOff val="35000"/>
                  </a:schemeClr>
                </a:solidFill>
                <a:latin typeface="Segoe Condensed" panose="020B0606040200020203" pitchFamily="34" charset="0"/>
                <a:cs typeface="Segoe UI Light" panose="020B0502040204020203" pitchFamily="34" charset="0"/>
              </a:endParaRPr>
            </a:p>
          </p:txBody>
        </p:sp>
      </p:grpSp>
    </p:spTree>
    <p:extLst>
      <p:ext uri="{BB962C8B-B14F-4D97-AF65-F5344CB8AC3E}">
        <p14:creationId xmlns:p14="http://schemas.microsoft.com/office/powerpoint/2010/main" val="2801553529"/>
      </p:ext>
    </p:extLst>
  </p:cSld>
  <p:clrMapOvr>
    <a:masterClrMapping/>
  </p:clrMapOvr>
  <mc:AlternateContent xmlns:mc="http://schemas.openxmlformats.org/markup-compatibility/2006" xmlns:p14="http://schemas.microsoft.com/office/powerpoint/2010/main">
    <mc:Choice Requires="p14">
      <p:transition spd="slow" p14:dur="2000" advTm="16680"/>
    </mc:Choice>
    <mc:Fallback xmlns="">
      <p:transition spd="slow" advTm="166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wooden, businesscard&#10;&#10;Description automatically generated">
            <a:extLst>
              <a:ext uri="{FF2B5EF4-FFF2-40B4-BE49-F238E27FC236}">
                <a16:creationId xmlns:a16="http://schemas.microsoft.com/office/drawing/2014/main" id="{4239169F-8561-B98C-AA27-D6669AFC3943}"/>
              </a:ext>
            </a:extLst>
          </p:cNvPr>
          <p:cNvPicPr>
            <a:picLocks noChangeAspect="1"/>
          </p:cNvPicPr>
          <p:nvPr/>
        </p:nvPicPr>
        <p:blipFill>
          <a:blip r:embed="rId3"/>
          <a:stretch>
            <a:fillRect/>
          </a:stretch>
        </p:blipFill>
        <p:spPr>
          <a:xfrm>
            <a:off x="1524" y="-95207"/>
            <a:ext cx="12188952" cy="9141714"/>
          </a:xfrm>
          <a:prstGeom prst="rect">
            <a:avLst/>
          </a:prstGeom>
        </p:spPr>
      </p:pic>
      <p:sp>
        <p:nvSpPr>
          <p:cNvPr id="2" name="Title 1">
            <a:extLst>
              <a:ext uri="{FF2B5EF4-FFF2-40B4-BE49-F238E27FC236}">
                <a16:creationId xmlns:a16="http://schemas.microsoft.com/office/drawing/2014/main" id="{43F0D914-23EE-1494-D556-92903630EFC3}"/>
              </a:ext>
            </a:extLst>
          </p:cNvPr>
          <p:cNvSpPr>
            <a:spLocks noGrp="1"/>
          </p:cNvSpPr>
          <p:nvPr>
            <p:ph type="title"/>
          </p:nvPr>
        </p:nvSpPr>
        <p:spPr>
          <a:xfrm>
            <a:off x="341029" y="-1094885"/>
            <a:ext cx="11493164" cy="701438"/>
          </a:xfrm>
        </p:spPr>
        <p:txBody>
          <a:bodyPr/>
          <a:lstStyle/>
          <a:p>
            <a:r>
              <a:rPr lang="en-US" dirty="0" err="1">
                <a:solidFill>
                  <a:srgbClr val="ECECEC"/>
                </a:solidFill>
              </a:rPr>
              <a:t>Haben</a:t>
            </a:r>
            <a:r>
              <a:rPr lang="en-US" dirty="0">
                <a:solidFill>
                  <a:srgbClr val="ECECEC"/>
                </a:solidFill>
              </a:rPr>
              <a:t> </a:t>
            </a:r>
            <a:r>
              <a:rPr lang="en-US" dirty="0" err="1">
                <a:solidFill>
                  <a:srgbClr val="ECECEC"/>
                </a:solidFill>
              </a:rPr>
              <a:t>Girma</a:t>
            </a:r>
            <a:r>
              <a:rPr lang="en-US" dirty="0">
                <a:solidFill>
                  <a:srgbClr val="ECECEC"/>
                </a:solidFill>
              </a:rPr>
              <a:t> Signed Books</a:t>
            </a:r>
          </a:p>
        </p:txBody>
      </p:sp>
    </p:spTree>
    <p:extLst>
      <p:ext uri="{BB962C8B-B14F-4D97-AF65-F5344CB8AC3E}">
        <p14:creationId xmlns:p14="http://schemas.microsoft.com/office/powerpoint/2010/main" val="219156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Discord announcement for the release of Haben's keynote">
            <a:extLst>
              <a:ext uri="{FF2B5EF4-FFF2-40B4-BE49-F238E27FC236}">
                <a16:creationId xmlns:a16="http://schemas.microsoft.com/office/drawing/2014/main" id="{1F655317-3A76-0D39-4CDB-CECC3F93EE67}"/>
              </a:ext>
            </a:extLst>
          </p:cNvPr>
          <p:cNvPicPr>
            <a:picLocks noChangeAspect="1"/>
          </p:cNvPicPr>
          <p:nvPr/>
        </p:nvPicPr>
        <p:blipFill>
          <a:blip r:embed="rId3"/>
          <a:stretch>
            <a:fillRect/>
          </a:stretch>
        </p:blipFill>
        <p:spPr>
          <a:xfrm>
            <a:off x="-1" y="0"/>
            <a:ext cx="12223751" cy="6985000"/>
          </a:xfrm>
          <a:prstGeom prst="rect">
            <a:avLst/>
          </a:prstGeom>
        </p:spPr>
      </p:pic>
      <p:sp>
        <p:nvSpPr>
          <p:cNvPr id="2" name="Title 1">
            <a:extLst>
              <a:ext uri="{FF2B5EF4-FFF2-40B4-BE49-F238E27FC236}">
                <a16:creationId xmlns:a16="http://schemas.microsoft.com/office/drawing/2014/main" id="{F7F2F6D1-8D1B-7F0F-9116-C2863F40B734}"/>
              </a:ext>
            </a:extLst>
          </p:cNvPr>
          <p:cNvSpPr>
            <a:spLocks noGrp="1"/>
          </p:cNvSpPr>
          <p:nvPr>
            <p:ph type="title"/>
          </p:nvPr>
        </p:nvSpPr>
        <p:spPr>
          <a:xfrm>
            <a:off x="-1" y="-701438"/>
            <a:ext cx="11493164" cy="701438"/>
          </a:xfrm>
        </p:spPr>
        <p:txBody>
          <a:bodyPr/>
          <a:lstStyle/>
          <a:p>
            <a:r>
              <a:rPr lang="en-US" dirty="0">
                <a:solidFill>
                  <a:srgbClr val="ECECEC"/>
                </a:solidFill>
              </a:rPr>
              <a:t>ASSETS’22 Day 1 View Keynotes on YouTube</a:t>
            </a:r>
          </a:p>
        </p:txBody>
      </p:sp>
    </p:spTree>
    <p:extLst>
      <p:ext uri="{BB962C8B-B14F-4D97-AF65-F5344CB8AC3E}">
        <p14:creationId xmlns:p14="http://schemas.microsoft.com/office/powerpoint/2010/main" val="3911147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6F1C1D-D6B6-814F-EC2D-BE2E3B6F580B}"/>
              </a:ext>
            </a:extLst>
          </p:cNvPr>
          <p:cNvSpPr>
            <a:spLocks noGrp="1"/>
          </p:cNvSpPr>
          <p:nvPr>
            <p:ph type="ctrTitle"/>
          </p:nvPr>
        </p:nvSpPr>
        <p:spPr/>
        <p:txBody>
          <a:bodyPr/>
          <a:lstStyle/>
          <a:p>
            <a:r>
              <a:rPr lang="en-US" dirty="0"/>
              <a:t>ASSETS’22 Hybrid Bingo</a:t>
            </a:r>
          </a:p>
        </p:txBody>
      </p:sp>
    </p:spTree>
    <p:extLst>
      <p:ext uri="{BB962C8B-B14F-4D97-AF65-F5344CB8AC3E}">
        <p14:creationId xmlns:p14="http://schemas.microsoft.com/office/powerpoint/2010/main" val="262102175"/>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two SVs Katerina and Artemis showing off the t-shirts at the Acropolis Museum and Cafe">
            <a:extLst>
              <a:ext uri="{FF2B5EF4-FFF2-40B4-BE49-F238E27FC236}">
                <a16:creationId xmlns:a16="http://schemas.microsoft.com/office/drawing/2014/main" id="{8D14A447-3064-F935-D948-0FD2D4A0EA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
        <p:nvSpPr>
          <p:cNvPr id="2" name="Title 1">
            <a:extLst>
              <a:ext uri="{FF2B5EF4-FFF2-40B4-BE49-F238E27FC236}">
                <a16:creationId xmlns:a16="http://schemas.microsoft.com/office/drawing/2014/main" id="{25ADCBF3-C0B4-C7B9-AE31-FE9184F35750}"/>
              </a:ext>
            </a:extLst>
          </p:cNvPr>
          <p:cNvSpPr>
            <a:spLocks noGrp="1"/>
          </p:cNvSpPr>
          <p:nvPr>
            <p:ph type="title"/>
          </p:nvPr>
        </p:nvSpPr>
        <p:spPr>
          <a:xfrm>
            <a:off x="341029" y="-751985"/>
            <a:ext cx="11493164" cy="701438"/>
          </a:xfrm>
        </p:spPr>
        <p:txBody>
          <a:bodyPr/>
          <a:lstStyle/>
          <a:p>
            <a:r>
              <a:rPr lang="en-US" dirty="0">
                <a:solidFill>
                  <a:srgbClr val="ECECEC"/>
                </a:solidFill>
              </a:rPr>
              <a:t>ASSETS’22 SVs at the Acropolis Museum</a:t>
            </a:r>
          </a:p>
        </p:txBody>
      </p:sp>
    </p:spTree>
    <p:extLst>
      <p:ext uri="{BB962C8B-B14F-4D97-AF65-F5344CB8AC3E}">
        <p14:creationId xmlns:p14="http://schemas.microsoft.com/office/powerpoint/2010/main" val="1283904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Bingo Card with five cells filled">
            <a:extLst>
              <a:ext uri="{FF2B5EF4-FFF2-40B4-BE49-F238E27FC236}">
                <a16:creationId xmlns:a16="http://schemas.microsoft.com/office/drawing/2014/main" id="{364441AF-F2FC-617B-78C1-B8AC3FDB427C}"/>
              </a:ext>
            </a:extLst>
          </p:cNvPr>
          <p:cNvPicPr>
            <a:picLocks noChangeAspect="1"/>
          </p:cNvPicPr>
          <p:nvPr/>
        </p:nvPicPr>
        <p:blipFill>
          <a:blip r:embed="rId3"/>
          <a:stretch>
            <a:fillRect/>
          </a:stretch>
        </p:blipFill>
        <p:spPr>
          <a:xfrm rot="21396211">
            <a:off x="393700" y="253332"/>
            <a:ext cx="3619038" cy="398296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26" name="Picture 2" descr="Example Bingo Card with four cells filled">
            <a:extLst>
              <a:ext uri="{FF2B5EF4-FFF2-40B4-BE49-F238E27FC236}">
                <a16:creationId xmlns:a16="http://schemas.microsoft.com/office/drawing/2014/main" id="{AB2D368A-A03F-5BF2-6A5A-6C6051F8265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rot="294245">
            <a:off x="4537833" y="378149"/>
            <a:ext cx="3189549" cy="3385467"/>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Example Bingo Card with seven cells filled">
            <a:extLst>
              <a:ext uri="{FF2B5EF4-FFF2-40B4-BE49-F238E27FC236}">
                <a16:creationId xmlns:a16="http://schemas.microsoft.com/office/drawing/2014/main" id="{83EB1A0E-BD19-8230-EE35-006C15F589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77653">
            <a:off x="8211412" y="335522"/>
            <a:ext cx="3485729" cy="3770243"/>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Example Bingo Card with nine cells filled and a diagonal bingo">
            <a:extLst>
              <a:ext uri="{FF2B5EF4-FFF2-40B4-BE49-F238E27FC236}">
                <a16:creationId xmlns:a16="http://schemas.microsoft.com/office/drawing/2014/main" id="{22EDB5EF-EB2A-5EA8-546E-B3C306940D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57272" y="2127899"/>
            <a:ext cx="3848653" cy="4424210"/>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Example Bingo Card with seven cells filled. Top row.">
            <a:extLst>
              <a:ext uri="{FF2B5EF4-FFF2-40B4-BE49-F238E27FC236}">
                <a16:creationId xmlns:a16="http://schemas.microsoft.com/office/drawing/2014/main" id="{B6199D45-BBA2-6D08-BCC4-DF21348C89B7}"/>
              </a:ext>
            </a:extLst>
          </p:cNvPr>
          <p:cNvPicPr>
            <a:picLocks noChangeAspect="1"/>
          </p:cNvPicPr>
          <p:nvPr/>
        </p:nvPicPr>
        <p:blipFill>
          <a:blip r:embed="rId7"/>
          <a:stretch>
            <a:fillRect/>
          </a:stretch>
        </p:blipFill>
        <p:spPr>
          <a:xfrm>
            <a:off x="6537985" y="2910401"/>
            <a:ext cx="3670371" cy="388298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F129C80-3230-6C38-0FC4-B3AB1A811EE7}"/>
              </a:ext>
            </a:extLst>
          </p:cNvPr>
          <p:cNvSpPr>
            <a:spLocks noGrp="1"/>
          </p:cNvSpPr>
          <p:nvPr>
            <p:ph type="title"/>
          </p:nvPr>
        </p:nvSpPr>
        <p:spPr>
          <a:xfrm>
            <a:off x="386025" y="-898940"/>
            <a:ext cx="11493164" cy="701438"/>
          </a:xfrm>
        </p:spPr>
        <p:txBody>
          <a:bodyPr/>
          <a:lstStyle/>
          <a:p>
            <a:r>
              <a:rPr lang="en-US" dirty="0">
                <a:solidFill>
                  <a:srgbClr val="ECECEC"/>
                </a:solidFill>
              </a:rPr>
              <a:t>ASSETS’22 Bingo Cards</a:t>
            </a:r>
          </a:p>
        </p:txBody>
      </p:sp>
    </p:spTree>
    <p:extLst>
      <p:ext uri="{BB962C8B-B14F-4D97-AF65-F5344CB8AC3E}">
        <p14:creationId xmlns:p14="http://schemas.microsoft.com/office/powerpoint/2010/main" val="1998694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4DFE-8185-FBCA-FB31-EDE2F9A4F333}"/>
              </a:ext>
            </a:extLst>
          </p:cNvPr>
          <p:cNvSpPr>
            <a:spLocks noGrp="1"/>
          </p:cNvSpPr>
          <p:nvPr>
            <p:ph type="title"/>
          </p:nvPr>
        </p:nvSpPr>
        <p:spPr>
          <a:xfrm>
            <a:off x="341029" y="1210028"/>
            <a:ext cx="5097245" cy="701438"/>
          </a:xfrm>
        </p:spPr>
        <p:txBody>
          <a:bodyPr/>
          <a:lstStyle/>
          <a:p>
            <a:r>
              <a:rPr lang="en-US" dirty="0"/>
              <a:t>Leandro Soares Guedes</a:t>
            </a:r>
          </a:p>
        </p:txBody>
      </p:sp>
      <p:sp>
        <p:nvSpPr>
          <p:cNvPr id="4" name="Content Placeholder 3">
            <a:extLst>
              <a:ext uri="{FF2B5EF4-FFF2-40B4-BE49-F238E27FC236}">
                <a16:creationId xmlns:a16="http://schemas.microsoft.com/office/drawing/2014/main" id="{79B01241-6165-2E52-4024-178AEC8B227D}"/>
              </a:ext>
            </a:extLst>
          </p:cNvPr>
          <p:cNvSpPr>
            <a:spLocks noGrp="1"/>
          </p:cNvSpPr>
          <p:nvPr>
            <p:ph sz="quarter" idx="13"/>
          </p:nvPr>
        </p:nvSpPr>
        <p:spPr/>
        <p:txBody>
          <a:bodyPr/>
          <a:lstStyle/>
          <a:p>
            <a:r>
              <a:rPr lang="en-US" dirty="0"/>
              <a:t>ASSETS’22 Bingo Winner</a:t>
            </a:r>
          </a:p>
        </p:txBody>
      </p:sp>
      <p:pic>
        <p:nvPicPr>
          <p:cNvPr id="5" name="Picture 4" descr="Leandro Guedes bingo card with top row filled">
            <a:extLst>
              <a:ext uri="{FF2B5EF4-FFF2-40B4-BE49-F238E27FC236}">
                <a16:creationId xmlns:a16="http://schemas.microsoft.com/office/drawing/2014/main" id="{90122B52-D8A8-BC7C-514E-BAC703E66EBE}"/>
              </a:ext>
            </a:extLst>
          </p:cNvPr>
          <p:cNvPicPr>
            <a:picLocks noChangeAspect="1"/>
          </p:cNvPicPr>
          <p:nvPr/>
        </p:nvPicPr>
        <p:blipFill>
          <a:blip r:embed="rId3"/>
          <a:stretch>
            <a:fillRect/>
          </a:stretch>
        </p:blipFill>
        <p:spPr>
          <a:xfrm>
            <a:off x="5711688" y="307375"/>
            <a:ext cx="5901400" cy="6243249"/>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7805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4DFE-8185-FBCA-FB31-EDE2F9A4F333}"/>
              </a:ext>
            </a:extLst>
          </p:cNvPr>
          <p:cNvSpPr>
            <a:spLocks noGrp="1"/>
          </p:cNvSpPr>
          <p:nvPr>
            <p:ph type="title"/>
          </p:nvPr>
        </p:nvSpPr>
        <p:spPr>
          <a:xfrm>
            <a:off x="341029" y="625828"/>
            <a:ext cx="5097245" cy="701438"/>
          </a:xfrm>
        </p:spPr>
        <p:txBody>
          <a:bodyPr/>
          <a:lstStyle/>
          <a:p>
            <a:r>
              <a:rPr lang="en-US" dirty="0" err="1"/>
              <a:t>Jaisie</a:t>
            </a:r>
            <a:r>
              <a:rPr lang="en-US" dirty="0"/>
              <a:t> Sin</a:t>
            </a:r>
          </a:p>
        </p:txBody>
      </p:sp>
      <p:sp>
        <p:nvSpPr>
          <p:cNvPr id="4" name="Content Placeholder 3">
            <a:extLst>
              <a:ext uri="{FF2B5EF4-FFF2-40B4-BE49-F238E27FC236}">
                <a16:creationId xmlns:a16="http://schemas.microsoft.com/office/drawing/2014/main" id="{79B01241-6165-2E52-4024-178AEC8B227D}"/>
              </a:ext>
            </a:extLst>
          </p:cNvPr>
          <p:cNvSpPr>
            <a:spLocks noGrp="1"/>
          </p:cNvSpPr>
          <p:nvPr>
            <p:ph sz="quarter" idx="13"/>
          </p:nvPr>
        </p:nvSpPr>
        <p:spPr/>
        <p:txBody>
          <a:bodyPr/>
          <a:lstStyle/>
          <a:p>
            <a:r>
              <a:rPr lang="en-US" dirty="0"/>
              <a:t>ASSETS’22 Bingo Winner</a:t>
            </a:r>
          </a:p>
        </p:txBody>
      </p:sp>
      <p:pic>
        <p:nvPicPr>
          <p:cNvPr id="3" name="Picture 6" descr="Jaisie Sin bingo card with diagonal filled">
            <a:extLst>
              <a:ext uri="{FF2B5EF4-FFF2-40B4-BE49-F238E27FC236}">
                <a16:creationId xmlns:a16="http://schemas.microsoft.com/office/drawing/2014/main" id="{68CA5524-92FA-747C-81B6-4813B86EE2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2208" y="101639"/>
            <a:ext cx="5788992" cy="6654722"/>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2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EDB24-7687-B849-F799-9BF8AADE2419}"/>
              </a:ext>
            </a:extLst>
          </p:cNvPr>
          <p:cNvSpPr>
            <a:spLocks noGrp="1"/>
          </p:cNvSpPr>
          <p:nvPr>
            <p:ph type="ctrTitle"/>
          </p:nvPr>
        </p:nvSpPr>
        <p:spPr/>
        <p:txBody>
          <a:bodyPr/>
          <a:lstStyle/>
          <a:p>
            <a:r>
              <a:rPr lang="en-US" dirty="0"/>
              <a:t>Best Artifact Awards</a:t>
            </a:r>
          </a:p>
        </p:txBody>
      </p:sp>
    </p:spTree>
    <p:extLst>
      <p:ext uri="{BB962C8B-B14F-4D97-AF65-F5344CB8AC3E}">
        <p14:creationId xmlns:p14="http://schemas.microsoft.com/office/powerpoint/2010/main" val="1838065893"/>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Best Artifact Award candidates">
            <a:extLst>
              <a:ext uri="{FF2B5EF4-FFF2-40B4-BE49-F238E27FC236}">
                <a16:creationId xmlns:a16="http://schemas.microsoft.com/office/drawing/2014/main" id="{ADF69A3A-4906-2F7A-C957-B3FDE8FCF209}"/>
              </a:ext>
            </a:extLst>
          </p:cNvPr>
          <p:cNvPicPr>
            <a:picLocks noChangeAspect="1"/>
          </p:cNvPicPr>
          <p:nvPr/>
        </p:nvPicPr>
        <p:blipFill>
          <a:blip r:embed="rId3"/>
          <a:stretch>
            <a:fillRect/>
          </a:stretch>
        </p:blipFill>
        <p:spPr>
          <a:xfrm>
            <a:off x="-912388" y="0"/>
            <a:ext cx="14016776" cy="9042400"/>
          </a:xfrm>
          <a:prstGeom prst="rect">
            <a:avLst/>
          </a:prstGeom>
        </p:spPr>
      </p:pic>
      <p:sp>
        <p:nvSpPr>
          <p:cNvPr id="2" name="Title 1">
            <a:extLst>
              <a:ext uri="{FF2B5EF4-FFF2-40B4-BE49-F238E27FC236}">
                <a16:creationId xmlns:a16="http://schemas.microsoft.com/office/drawing/2014/main" id="{DDE28458-C79C-5A6D-9375-D01BB349FA28}"/>
              </a:ext>
            </a:extLst>
          </p:cNvPr>
          <p:cNvSpPr>
            <a:spLocks noGrp="1"/>
          </p:cNvSpPr>
          <p:nvPr>
            <p:ph type="title"/>
          </p:nvPr>
        </p:nvSpPr>
        <p:spPr>
          <a:xfrm>
            <a:off x="349418" y="-866284"/>
            <a:ext cx="11493164" cy="701438"/>
          </a:xfrm>
        </p:spPr>
        <p:txBody>
          <a:bodyPr/>
          <a:lstStyle/>
          <a:p>
            <a:r>
              <a:rPr lang="en-US" dirty="0">
                <a:solidFill>
                  <a:srgbClr val="ECECEC"/>
                </a:solidFill>
              </a:rPr>
              <a:t>Best</a:t>
            </a:r>
            <a:r>
              <a:rPr lang="en-US" baseline="0" dirty="0">
                <a:solidFill>
                  <a:srgbClr val="ECECEC"/>
                </a:solidFill>
              </a:rPr>
              <a:t> Artifact Award Candidates</a:t>
            </a:r>
            <a:endParaRPr lang="en-US" dirty="0">
              <a:solidFill>
                <a:srgbClr val="ECECEC"/>
              </a:solidFill>
            </a:endParaRPr>
          </a:p>
        </p:txBody>
      </p:sp>
    </p:spTree>
    <p:extLst>
      <p:ext uri="{BB962C8B-B14F-4D97-AF65-F5344CB8AC3E}">
        <p14:creationId xmlns:p14="http://schemas.microsoft.com/office/powerpoint/2010/main" val="4060236339"/>
      </p:ext>
    </p:extLst>
  </p:cSld>
  <p:clrMapOvr>
    <a:masterClrMapping/>
  </p:clrMapOvr>
  <mc:AlternateContent xmlns:mc="http://schemas.openxmlformats.org/markup-compatibility/2006" xmlns:p14="http://schemas.microsoft.com/office/powerpoint/2010/main">
    <mc:Choice Requires="p14">
      <p:transition spd="slow" p14:dur="2000" advTm="3095"/>
    </mc:Choice>
    <mc:Fallback xmlns="">
      <p:transition spd="slow" advTm="30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ctoria Yaneva">
            <a:extLst>
              <a:ext uri="{FF2B5EF4-FFF2-40B4-BE49-F238E27FC236}">
                <a16:creationId xmlns:a16="http://schemas.microsoft.com/office/drawing/2014/main" id="{78EFB7A7-F9E4-58CB-0931-086370A99F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6284" y="24409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Jinjuan Feng | Towson University">
            <a:extLst>
              <a:ext uri="{FF2B5EF4-FFF2-40B4-BE49-F238E27FC236}">
                <a16:creationId xmlns:a16="http://schemas.microsoft.com/office/drawing/2014/main" id="{865DFFBB-6AB3-BB2F-5F89-750B108761D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50560"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6" name="Picture 2" descr="My Photo">
            <a:extLst>
              <a:ext uri="{FF2B5EF4-FFF2-40B4-BE49-F238E27FC236}">
                <a16:creationId xmlns:a16="http://schemas.microsoft.com/office/drawing/2014/main" id="{76A09C5B-5F9D-DF75-FD12-96B3CBA2EA1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13382"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 name="Picture 12" descr="Tiago Guerreiro">
            <a:extLst>
              <a:ext uri="{FF2B5EF4-FFF2-40B4-BE49-F238E27FC236}">
                <a16:creationId xmlns:a16="http://schemas.microsoft.com/office/drawing/2014/main" id="{3F479F08-F16E-2844-688F-9DC7721A954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04834"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9" name="Picture 10" descr="Jeffrey P. Bigham">
            <a:extLst>
              <a:ext uri="{FF2B5EF4-FFF2-40B4-BE49-F238E27FC236}">
                <a16:creationId xmlns:a16="http://schemas.microsoft.com/office/drawing/2014/main" id="{53FF252C-60D3-DAA0-B1A4-122076EB48C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59106"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a:xfrm>
            <a:off x="341029" y="668602"/>
            <a:ext cx="11493164" cy="701438"/>
          </a:xfrm>
        </p:spPr>
        <p:txBody>
          <a:bodyPr/>
          <a:lstStyle/>
          <a:p>
            <a:r>
              <a:rPr lang="en-US" dirty="0"/>
              <a:t>Best Artifact Award Committee</a:t>
            </a:r>
          </a:p>
        </p:txBody>
      </p:sp>
      <p:sp>
        <p:nvSpPr>
          <p:cNvPr id="13" name="Content Placeholder 5">
            <a:extLst>
              <a:ext uri="{FF2B5EF4-FFF2-40B4-BE49-F238E27FC236}">
                <a16:creationId xmlns:a16="http://schemas.microsoft.com/office/drawing/2014/main" id="{16EC701E-D7EC-1825-F922-1A81814E8565}"/>
              </a:ext>
            </a:extLst>
          </p:cNvPr>
          <p:cNvSpPr txBox="1">
            <a:spLocks/>
          </p:cNvSpPr>
          <p:nvPr/>
        </p:nvSpPr>
        <p:spPr>
          <a:xfrm>
            <a:off x="357807" y="287052"/>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ASSETS’22</a:t>
            </a:r>
          </a:p>
        </p:txBody>
      </p:sp>
      <p:sp>
        <p:nvSpPr>
          <p:cNvPr id="6" name="TextBox 5" descr="Dragan Ahmetovic&#10;">
            <a:extLst>
              <a:ext uri="{FF2B5EF4-FFF2-40B4-BE49-F238E27FC236}">
                <a16:creationId xmlns:a16="http://schemas.microsoft.com/office/drawing/2014/main" id="{D4A51A56-E2F6-A9CF-5886-94B31DEAFDB2}"/>
              </a:ext>
            </a:extLst>
          </p:cNvPr>
          <p:cNvSpPr txBox="1"/>
          <p:nvPr/>
        </p:nvSpPr>
        <p:spPr>
          <a:xfrm>
            <a:off x="326581" y="4417206"/>
            <a:ext cx="2012707" cy="769441"/>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Dragan </a:t>
            </a:r>
            <a:r>
              <a:rPr lang="en-US" sz="1600" b="1" dirty="0" err="1">
                <a:latin typeface="Segoe UI" panose="020B0502040204020203" pitchFamily="34" charset="0"/>
                <a:ea typeface="Segoe UI" panose="020B0502040204020203" pitchFamily="34" charset="0"/>
                <a:cs typeface="Segoe UI" panose="020B0502040204020203" pitchFamily="34" charset="0"/>
              </a:rPr>
              <a:t>Ahmetovic</a:t>
            </a:r>
            <a:endParaRPr lang="en-US" sz="1600" b="1" dirty="0">
              <a:latin typeface="Segoe UI" panose="020B0502040204020203" pitchFamily="34" charset="0"/>
              <a:ea typeface="Segoe UI" panose="020B0502040204020203" pitchFamily="34" charset="0"/>
              <a:cs typeface="Segoe UI" panose="020B0502040204020203" pitchFamily="34" charset="0"/>
            </a:endParaRPr>
          </a:p>
          <a:p>
            <a:pPr algn="ctr"/>
            <a:r>
              <a:rPr lang="en-US" sz="1400" dirty="0" err="1">
                <a:latin typeface="Segoe UI" panose="020B0502040204020203" pitchFamily="34" charset="0"/>
                <a:ea typeface="Segoe UI" panose="020B0502040204020203" pitchFamily="34" charset="0"/>
                <a:cs typeface="Segoe UI" panose="020B0502040204020203" pitchFamily="34" charset="0"/>
              </a:rPr>
              <a:t>Università</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err="1">
                <a:latin typeface="Segoe UI" panose="020B0502040204020203" pitchFamily="34" charset="0"/>
                <a:ea typeface="Segoe UI" panose="020B0502040204020203" pitchFamily="34" charset="0"/>
                <a:cs typeface="Segoe UI" panose="020B0502040204020203" pitchFamily="34" charset="0"/>
              </a:rPr>
              <a:t>degli</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err="1">
                <a:latin typeface="Segoe UI" panose="020B0502040204020203" pitchFamily="34" charset="0"/>
                <a:ea typeface="Segoe UI" panose="020B0502040204020203" pitchFamily="34" charset="0"/>
                <a:cs typeface="Segoe UI" panose="020B0502040204020203" pitchFamily="34" charset="0"/>
              </a:rPr>
              <a:t>Studi</a:t>
            </a:r>
            <a:r>
              <a:rPr lang="en-US" sz="1400" dirty="0">
                <a:latin typeface="Segoe UI" panose="020B0502040204020203" pitchFamily="34" charset="0"/>
                <a:ea typeface="Segoe UI" panose="020B0502040204020203" pitchFamily="34" charset="0"/>
                <a:cs typeface="Segoe UI" panose="020B0502040204020203" pitchFamily="34" charset="0"/>
              </a:rPr>
              <a:t> di Milano</a:t>
            </a:r>
          </a:p>
        </p:txBody>
      </p:sp>
      <p:sp>
        <p:nvSpPr>
          <p:cNvPr id="10" name="TextBox 9">
            <a:extLst>
              <a:ext uri="{FF2B5EF4-FFF2-40B4-BE49-F238E27FC236}">
                <a16:creationId xmlns:a16="http://schemas.microsoft.com/office/drawing/2014/main" id="{92A2775A-BCE1-45E2-5955-7EDAE53F7B09}"/>
              </a:ext>
            </a:extLst>
          </p:cNvPr>
          <p:cNvSpPr txBox="1"/>
          <p:nvPr/>
        </p:nvSpPr>
        <p:spPr>
          <a:xfrm>
            <a:off x="2669679"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Jeffrey P. Bigham</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CMU HCII &amp; Apple</a:t>
            </a:r>
          </a:p>
        </p:txBody>
      </p:sp>
      <p:sp>
        <p:nvSpPr>
          <p:cNvPr id="11" name="TextBox 10">
            <a:extLst>
              <a:ext uri="{FF2B5EF4-FFF2-40B4-BE49-F238E27FC236}">
                <a16:creationId xmlns:a16="http://schemas.microsoft.com/office/drawing/2014/main" id="{ECA10806-7298-1DCD-A2A7-621465842553}"/>
              </a:ext>
            </a:extLst>
          </p:cNvPr>
          <p:cNvSpPr txBox="1"/>
          <p:nvPr/>
        </p:nvSpPr>
        <p:spPr>
          <a:xfrm>
            <a:off x="5008997"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Tiago </a:t>
            </a:r>
            <a:r>
              <a:rPr lang="en-US" sz="1600" b="1" dirty="0" err="1">
                <a:latin typeface="Segoe UI" panose="020B0502040204020203" pitchFamily="34" charset="0"/>
                <a:ea typeface="Segoe UI" panose="020B0502040204020203" pitchFamily="34" charset="0"/>
                <a:cs typeface="Segoe UI" panose="020B0502040204020203" pitchFamily="34" charset="0"/>
              </a:rPr>
              <a:t>Guerreiro</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err="1">
                <a:latin typeface="Segoe UI" panose="020B0502040204020203" pitchFamily="34" charset="0"/>
                <a:ea typeface="Segoe UI" panose="020B0502040204020203" pitchFamily="34" charset="0"/>
                <a:cs typeface="Segoe UI" panose="020B0502040204020203" pitchFamily="34" charset="0"/>
              </a:rPr>
              <a:t>Universidade</a:t>
            </a:r>
            <a:r>
              <a:rPr lang="en-US" sz="1400" dirty="0">
                <a:latin typeface="Segoe UI" panose="020B0502040204020203" pitchFamily="34" charset="0"/>
                <a:ea typeface="Segoe UI" panose="020B0502040204020203" pitchFamily="34" charset="0"/>
                <a:cs typeface="Segoe UI" panose="020B0502040204020203" pitchFamily="34" charset="0"/>
              </a:rPr>
              <a:t> de </a:t>
            </a:r>
            <a:r>
              <a:rPr lang="en-US" sz="1400" dirty="0" err="1">
                <a:latin typeface="Segoe UI" panose="020B0502040204020203" pitchFamily="34" charset="0"/>
                <a:ea typeface="Segoe UI" panose="020B0502040204020203" pitchFamily="34" charset="0"/>
                <a:cs typeface="Segoe UI" panose="020B0502040204020203" pitchFamily="34" charset="0"/>
              </a:rPr>
              <a:t>Lisboa</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75DBC79-F4DF-8672-66F5-B9A96E198713}"/>
              </a:ext>
            </a:extLst>
          </p:cNvPr>
          <p:cNvSpPr txBox="1"/>
          <p:nvPr/>
        </p:nvSpPr>
        <p:spPr>
          <a:xfrm>
            <a:off x="7331450" y="4417206"/>
            <a:ext cx="2012707" cy="553998"/>
          </a:xfrm>
          <a:prstGeom prst="rect">
            <a:avLst/>
          </a:prstGeom>
          <a:noFill/>
        </p:spPr>
        <p:txBody>
          <a:bodyPr wrap="square" rtlCol="0">
            <a:spAutoFit/>
          </a:bodyPr>
          <a:lstStyle/>
          <a:p>
            <a:pPr algn="ctr"/>
            <a:r>
              <a:rPr lang="en-US" sz="1600" b="1" dirty="0" err="1">
                <a:latin typeface="Segoe UI" panose="020B0502040204020203" pitchFamily="34" charset="0"/>
                <a:ea typeface="Segoe UI" panose="020B0502040204020203" pitchFamily="34" charset="0"/>
                <a:cs typeface="Segoe UI" panose="020B0502040204020203" pitchFamily="34" charset="0"/>
              </a:rPr>
              <a:t>Jinjuan</a:t>
            </a:r>
            <a:r>
              <a:rPr lang="en-US" sz="1600" b="1" dirty="0">
                <a:latin typeface="Segoe UI" panose="020B0502040204020203" pitchFamily="34" charset="0"/>
                <a:ea typeface="Segoe UI" panose="020B0502040204020203" pitchFamily="34" charset="0"/>
                <a:cs typeface="Segoe UI" panose="020B0502040204020203" pitchFamily="34" charset="0"/>
              </a:rPr>
              <a:t> Heidi Feng</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b="0" i="0" dirty="0">
                <a:solidFill>
                  <a:srgbClr val="222222"/>
                </a:solidFill>
                <a:effectLst/>
                <a:latin typeface="Arial" panose="020B0604020202020204" pitchFamily="34" charset="0"/>
              </a:rPr>
              <a:t>Towson University</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79B625B0-420F-B057-DDEF-E7280D751989}"/>
              </a:ext>
            </a:extLst>
          </p:cNvPr>
          <p:cNvSpPr txBox="1"/>
          <p:nvPr/>
        </p:nvSpPr>
        <p:spPr>
          <a:xfrm>
            <a:off x="9689959" y="4417206"/>
            <a:ext cx="2012707" cy="769441"/>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Victoria </a:t>
            </a:r>
            <a:r>
              <a:rPr lang="en-US" sz="1600" b="1" dirty="0" err="1">
                <a:latin typeface="Segoe UI" panose="020B0502040204020203" pitchFamily="34" charset="0"/>
                <a:ea typeface="Segoe UI" panose="020B0502040204020203" pitchFamily="34" charset="0"/>
                <a:cs typeface="Segoe UI" panose="020B0502040204020203" pitchFamily="34" charset="0"/>
              </a:rPr>
              <a:t>Yaneva</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NBME &amp; University of Wolverhampton </a:t>
            </a:r>
          </a:p>
        </p:txBody>
      </p:sp>
      <p:sp>
        <p:nvSpPr>
          <p:cNvPr id="4" name="TextBox 3">
            <a:extLst>
              <a:ext uri="{FF2B5EF4-FFF2-40B4-BE49-F238E27FC236}">
                <a16:creationId xmlns:a16="http://schemas.microsoft.com/office/drawing/2014/main" id="{9139FBB8-9196-1378-137B-55286EF50871}"/>
              </a:ext>
            </a:extLst>
          </p:cNvPr>
          <p:cNvSpPr txBox="1"/>
          <p:nvPr/>
        </p:nvSpPr>
        <p:spPr>
          <a:xfrm>
            <a:off x="4497552" y="1596223"/>
            <a:ext cx="5298732"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Panel Judges</a:t>
            </a:r>
          </a:p>
        </p:txBody>
      </p:sp>
      <p:cxnSp>
        <p:nvCxnSpPr>
          <p:cNvPr id="5" name="Straight Connector 4">
            <a:extLst>
              <a:ext uri="{FF2B5EF4-FFF2-40B4-BE49-F238E27FC236}">
                <a16:creationId xmlns:a16="http://schemas.microsoft.com/office/drawing/2014/main" id="{EE128D34-2B79-9847-6B70-C0874B6CA69E}"/>
              </a:ext>
            </a:extLst>
          </p:cNvPr>
          <p:cNvCxnSpPr>
            <a:cxnSpLocks/>
          </p:cNvCxnSpPr>
          <p:nvPr/>
        </p:nvCxnSpPr>
        <p:spPr>
          <a:xfrm flipH="1" flipV="1">
            <a:off x="2669679" y="1888611"/>
            <a:ext cx="2975747" cy="337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C0DE1B-A96C-5D5A-3CD3-289336CF4830}"/>
              </a:ext>
            </a:extLst>
          </p:cNvPr>
          <p:cNvCxnSpPr>
            <a:cxnSpLocks/>
          </p:cNvCxnSpPr>
          <p:nvPr/>
        </p:nvCxnSpPr>
        <p:spPr>
          <a:xfrm flipH="1">
            <a:off x="8666922" y="1888611"/>
            <a:ext cx="28624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67CC5A-B6D4-FFF7-E77C-053D24C1B1BC}"/>
              </a:ext>
            </a:extLst>
          </p:cNvPr>
          <p:cNvSpPr txBox="1"/>
          <p:nvPr/>
        </p:nvSpPr>
        <p:spPr>
          <a:xfrm>
            <a:off x="380785" y="1618345"/>
            <a:ext cx="1738444"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Chair</a:t>
            </a:r>
          </a:p>
        </p:txBody>
      </p:sp>
    </p:spTree>
    <p:extLst>
      <p:ext uri="{BB962C8B-B14F-4D97-AF65-F5344CB8AC3E}">
        <p14:creationId xmlns:p14="http://schemas.microsoft.com/office/powerpoint/2010/main" val="3182373988"/>
      </p:ext>
    </p:extLst>
  </p:cSld>
  <p:clrMapOvr>
    <a:masterClrMapping/>
  </p:clrMapOvr>
  <mc:AlternateContent xmlns:mc="http://schemas.openxmlformats.org/markup-compatibility/2006" xmlns:p14="http://schemas.microsoft.com/office/powerpoint/2010/main">
    <mc:Choice Requires="p14">
      <p:transition spd="slow" p14:dur="2000" advTm="3118"/>
    </mc:Choice>
    <mc:Fallback xmlns="">
      <p:transition spd="slow" advTm="311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C6E824-18B1-AEE2-477F-BEA86680CCB2}"/>
              </a:ext>
            </a:extLst>
          </p:cNvPr>
          <p:cNvGrpSpPr/>
          <p:nvPr/>
        </p:nvGrpSpPr>
        <p:grpSpPr>
          <a:xfrm>
            <a:off x="63795" y="2225601"/>
            <a:ext cx="1206355" cy="1347841"/>
            <a:chOff x="5484433" y="2971800"/>
            <a:chExt cx="1206355" cy="1347841"/>
          </a:xfrm>
        </p:grpSpPr>
        <p:pic>
          <p:nvPicPr>
            <p:cNvPr id="10" name="Graphic 9" descr="Ribbon outline">
              <a:extLst>
                <a:ext uri="{FF2B5EF4-FFF2-40B4-BE49-F238E27FC236}">
                  <a16:creationId xmlns:a16="http://schemas.microsoft.com/office/drawing/2014/main" id="{D9559B04-6ABA-83C8-AE38-BEE17536B9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
          <p:nvSpPr>
            <p:cNvPr id="13" name="Oval 12">
              <a:extLst>
                <a:ext uri="{FF2B5EF4-FFF2-40B4-BE49-F238E27FC236}">
                  <a16:creationId xmlns:a16="http://schemas.microsoft.com/office/drawing/2014/main" id="{32107A6F-ECB0-B4D1-2EC8-21F0EE247269}"/>
                </a:ext>
              </a:extLst>
            </p:cNvPr>
            <p:cNvSpPr/>
            <p:nvPr/>
          </p:nvSpPr>
          <p:spPr>
            <a:xfrm>
              <a:off x="5484433" y="3873861"/>
              <a:ext cx="1206355"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3rd</a:t>
              </a:r>
            </a:p>
          </p:txBody>
        </p:sp>
      </p:grpSp>
      <p:sp>
        <p:nvSpPr>
          <p:cNvPr id="5" name="Title 4">
            <a:extLst>
              <a:ext uri="{FF2B5EF4-FFF2-40B4-BE49-F238E27FC236}">
                <a16:creationId xmlns:a16="http://schemas.microsoft.com/office/drawing/2014/main" id="{FF63DA21-F94C-0696-3F0D-48A4BEA08D28}"/>
              </a:ext>
            </a:extLst>
          </p:cNvPr>
          <p:cNvSpPr>
            <a:spLocks noGrp="1"/>
          </p:cNvSpPr>
          <p:nvPr>
            <p:ph type="title"/>
          </p:nvPr>
        </p:nvSpPr>
        <p:spPr/>
        <p:txBody>
          <a:bodyPr/>
          <a:lstStyle/>
          <a:p>
            <a:r>
              <a:rPr lang="en-US" dirty="0"/>
              <a:t>Best Artifact Award: 3</a:t>
            </a:r>
            <a:r>
              <a:rPr lang="en-US" baseline="30000" dirty="0"/>
              <a:t>rd</a:t>
            </a:r>
            <a:r>
              <a:rPr lang="en-US" dirty="0"/>
              <a:t> Place </a:t>
            </a:r>
          </a:p>
        </p:txBody>
      </p:sp>
      <p:sp>
        <p:nvSpPr>
          <p:cNvPr id="6" name="Content Placeholder 5">
            <a:extLst>
              <a:ext uri="{FF2B5EF4-FFF2-40B4-BE49-F238E27FC236}">
                <a16:creationId xmlns:a16="http://schemas.microsoft.com/office/drawing/2014/main" id="{1AA369DB-39E4-5771-2B7D-3C855057786B}"/>
              </a:ext>
            </a:extLst>
          </p:cNvPr>
          <p:cNvSpPr>
            <a:spLocks noGrp="1"/>
          </p:cNvSpPr>
          <p:nvPr>
            <p:ph idx="1"/>
          </p:nvPr>
        </p:nvSpPr>
        <p:spPr>
          <a:xfrm>
            <a:off x="1166191" y="1566350"/>
            <a:ext cx="10671312" cy="5063050"/>
          </a:xfrm>
        </p:spPr>
        <p:txBody>
          <a:bodyPr>
            <a:normAutofit/>
          </a:bodyPr>
          <a:lstStyle/>
          <a:p>
            <a:endParaRPr lang="en-US" sz="2400" b="1" dirty="0">
              <a:latin typeface="Segoe UI Semibold" panose="020B0502040204020203" pitchFamily="34" charset="0"/>
              <a:ea typeface="Segoe UI Semibold" panose="020B0502040204020203" pitchFamily="34" charset="0"/>
              <a:cs typeface="Segoe UI Semibold" panose="020B0502040204020203" pitchFamily="34" charset="0"/>
            </a:endParaRPr>
          </a:p>
          <a:p>
            <a:r>
              <a:rPr lang="en-US" sz="2400" b="1" dirty="0" err="1">
                <a:latin typeface="Segoe UI Semibold" panose="020B0502040204020203" pitchFamily="34" charset="0"/>
                <a:ea typeface="Segoe UI Semibold" panose="020B0502040204020203" pitchFamily="34" charset="0"/>
                <a:cs typeface="Segoe UI Semibold" panose="020B0502040204020203" pitchFamily="34" charset="0"/>
              </a:rPr>
              <a:t>UnlockedMaps</a:t>
            </a:r>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 Visualizing Real-Time Accessibility of Urban Rail Transit Using a Web-Based Map</a:t>
            </a:r>
            <a:b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000" dirty="0" err="1"/>
              <a:t>Ather</a:t>
            </a:r>
            <a:r>
              <a:rPr lang="en-US" sz="2000" dirty="0"/>
              <a:t> Sharif, </a:t>
            </a:r>
            <a:r>
              <a:rPr lang="en-US" sz="2000" dirty="0" err="1"/>
              <a:t>Aneesha</a:t>
            </a:r>
            <a:r>
              <a:rPr lang="en-US" sz="2000" dirty="0"/>
              <a:t> Ramesh, </a:t>
            </a:r>
            <a:r>
              <a:rPr lang="en-US" sz="2000" dirty="0" err="1"/>
              <a:t>Trung</a:t>
            </a:r>
            <a:r>
              <a:rPr lang="en-US" sz="2000" dirty="0"/>
              <a:t>-Anh Nguyen, Luna Chen, Kent Richard Zeng, </a:t>
            </a:r>
            <a:r>
              <a:rPr lang="en-US" sz="2000" dirty="0" err="1"/>
              <a:t>Lanqing</a:t>
            </a:r>
            <a:r>
              <a:rPr lang="en-US" sz="2000" dirty="0"/>
              <a:t> Hou, </a:t>
            </a:r>
            <a:r>
              <a:rPr lang="en-US" sz="2000" dirty="0" err="1"/>
              <a:t>Xuhai</a:t>
            </a:r>
            <a:r>
              <a:rPr lang="en-US" sz="2000" dirty="0"/>
              <a:t> Xu</a:t>
            </a:r>
          </a:p>
        </p:txBody>
      </p:sp>
      <p:sp>
        <p:nvSpPr>
          <p:cNvPr id="7" name="Content Placeholder 6">
            <a:extLst>
              <a:ext uri="{FF2B5EF4-FFF2-40B4-BE49-F238E27FC236}">
                <a16:creationId xmlns:a16="http://schemas.microsoft.com/office/drawing/2014/main" id="{E3F5F8AD-17CC-5486-3A9A-714A1AA2AFA0}"/>
              </a:ext>
            </a:extLst>
          </p:cNvPr>
          <p:cNvSpPr>
            <a:spLocks noGrp="1"/>
          </p:cNvSpPr>
          <p:nvPr>
            <p:ph sz="quarter" idx="13"/>
          </p:nvPr>
        </p:nvSpPr>
        <p:spPr/>
        <p:txBody>
          <a:bodyPr/>
          <a:lstStyle/>
          <a:p>
            <a:r>
              <a:rPr lang="en-US" dirty="0"/>
              <a:t>ASSETS’22</a:t>
            </a:r>
          </a:p>
        </p:txBody>
      </p:sp>
    </p:spTree>
    <p:extLst>
      <p:ext uri="{BB962C8B-B14F-4D97-AF65-F5344CB8AC3E}">
        <p14:creationId xmlns:p14="http://schemas.microsoft.com/office/powerpoint/2010/main" val="751570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3DA21-F94C-0696-3F0D-48A4BEA08D28}"/>
              </a:ext>
            </a:extLst>
          </p:cNvPr>
          <p:cNvSpPr>
            <a:spLocks noGrp="1"/>
          </p:cNvSpPr>
          <p:nvPr>
            <p:ph type="title"/>
          </p:nvPr>
        </p:nvSpPr>
        <p:spPr/>
        <p:txBody>
          <a:bodyPr/>
          <a:lstStyle/>
          <a:p>
            <a:r>
              <a:rPr lang="en-US" dirty="0"/>
              <a:t>Best Artifact Awards: Tie for first </a:t>
            </a:r>
          </a:p>
        </p:txBody>
      </p:sp>
      <p:sp>
        <p:nvSpPr>
          <p:cNvPr id="6" name="Content Placeholder 5">
            <a:extLst>
              <a:ext uri="{FF2B5EF4-FFF2-40B4-BE49-F238E27FC236}">
                <a16:creationId xmlns:a16="http://schemas.microsoft.com/office/drawing/2014/main" id="{1AA369DB-39E4-5771-2B7D-3C855057786B}"/>
              </a:ext>
            </a:extLst>
          </p:cNvPr>
          <p:cNvSpPr>
            <a:spLocks noGrp="1"/>
          </p:cNvSpPr>
          <p:nvPr>
            <p:ph idx="1"/>
          </p:nvPr>
        </p:nvSpPr>
        <p:spPr>
          <a:xfrm>
            <a:off x="1166191" y="1566350"/>
            <a:ext cx="10671312" cy="5063050"/>
          </a:xfrm>
        </p:spPr>
        <p:txBody>
          <a:bodyPr>
            <a:normAutofit/>
          </a:bodyPr>
          <a:lstStyle/>
          <a:p>
            <a:endParaRPr lang="en-US" sz="2400" b="1" dirty="0">
              <a:latin typeface="Segoe UI Semibold" panose="020B0502040204020203" pitchFamily="34" charset="0"/>
              <a:ea typeface="Segoe UI Semibold" panose="020B0502040204020203" pitchFamily="34" charset="0"/>
              <a:cs typeface="Segoe UI Semibold" panose="020B0502040204020203" pitchFamily="34" charset="0"/>
            </a:endParaRPr>
          </a:p>
          <a:p>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AAC with Automated Vocabulary from Photographs: Insights from School and Speech-Language Therapy Settings</a:t>
            </a:r>
            <a:b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000" dirty="0"/>
              <a:t>Mauricio Fontana de Vargas, </a:t>
            </a:r>
            <a:r>
              <a:rPr lang="en-US" sz="2000" dirty="0" err="1"/>
              <a:t>Jiamin</a:t>
            </a:r>
            <a:r>
              <a:rPr lang="en-US" sz="2000" dirty="0"/>
              <a:t> Dai, Karyn Moffatt, McGill University</a:t>
            </a:r>
          </a:p>
          <a:p>
            <a:endParaRPr lang="en-US" sz="2000" dirty="0"/>
          </a:p>
          <a:p>
            <a:r>
              <a:rPr lang="en-US" sz="2400" b="1" dirty="0" err="1">
                <a:latin typeface="Segoe UI Semibold" panose="020B0502040204020203" pitchFamily="34" charset="0"/>
                <a:ea typeface="Segoe UI Semibold" panose="020B0502040204020203" pitchFamily="34" charset="0"/>
                <a:cs typeface="Segoe UI Semibold" panose="020B0502040204020203" pitchFamily="34" charset="0"/>
              </a:rPr>
              <a:t>CodeWalk</a:t>
            </a:r>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 Facilitating Shared Awareness in Mixed-Ability Collaborative Software Development</a:t>
            </a:r>
            <a:b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000" dirty="0"/>
              <a:t>Venkatesh Potluri</a:t>
            </a:r>
            <a:r>
              <a:rPr lang="en-US" sz="2000" baseline="30000" dirty="0"/>
              <a:t>1</a:t>
            </a:r>
            <a:r>
              <a:rPr lang="en-US" sz="2000" dirty="0"/>
              <a:t>, </a:t>
            </a:r>
            <a:r>
              <a:rPr lang="en-US" sz="2000" dirty="0" err="1"/>
              <a:t>Maulishree</a:t>
            </a:r>
            <a:r>
              <a:rPr lang="en-US" sz="2000" dirty="0"/>
              <a:t> Pandey</a:t>
            </a:r>
            <a:r>
              <a:rPr lang="en-US" sz="2000" baseline="30000" dirty="0"/>
              <a:t>1</a:t>
            </a:r>
            <a:r>
              <a:rPr lang="en-US" sz="2000" dirty="0"/>
              <a:t>, Andrew Begel</a:t>
            </a:r>
            <a:r>
              <a:rPr lang="en-US" sz="2000" baseline="30000" dirty="0"/>
              <a:t>2</a:t>
            </a:r>
            <a:r>
              <a:rPr lang="en-US" sz="2000" dirty="0"/>
              <a:t>, Michael Barnett</a:t>
            </a:r>
            <a:r>
              <a:rPr lang="en-US" sz="2000" baseline="30000" dirty="0"/>
              <a:t>2</a:t>
            </a:r>
            <a:r>
              <a:rPr lang="en-US" sz="2000" dirty="0"/>
              <a:t>, Scott Reitherman</a:t>
            </a:r>
            <a:r>
              <a:rPr lang="en-US" sz="2000" baseline="30000" dirty="0"/>
              <a:t>2 1</a:t>
            </a:r>
            <a:r>
              <a:rPr lang="en-US" sz="2000" dirty="0"/>
              <a:t>University of Washington, </a:t>
            </a:r>
            <a:r>
              <a:rPr lang="en-US" sz="2000" baseline="30000" dirty="0"/>
              <a:t>2</a:t>
            </a:r>
            <a:r>
              <a:rPr lang="en-US" sz="2000" dirty="0"/>
              <a:t>Microsoft Research, Redmond</a:t>
            </a:r>
          </a:p>
        </p:txBody>
      </p:sp>
      <p:sp>
        <p:nvSpPr>
          <p:cNvPr id="7" name="Content Placeholder 6">
            <a:extLst>
              <a:ext uri="{FF2B5EF4-FFF2-40B4-BE49-F238E27FC236}">
                <a16:creationId xmlns:a16="http://schemas.microsoft.com/office/drawing/2014/main" id="{E3F5F8AD-17CC-5486-3A9A-714A1AA2AFA0}"/>
              </a:ext>
            </a:extLst>
          </p:cNvPr>
          <p:cNvSpPr>
            <a:spLocks noGrp="1"/>
          </p:cNvSpPr>
          <p:nvPr>
            <p:ph sz="quarter" idx="13"/>
          </p:nvPr>
        </p:nvSpPr>
        <p:spPr/>
        <p:txBody>
          <a:bodyPr/>
          <a:lstStyle/>
          <a:p>
            <a:r>
              <a:rPr lang="en-US" dirty="0"/>
              <a:t>ASSETS’22</a:t>
            </a:r>
          </a:p>
        </p:txBody>
      </p:sp>
      <p:grpSp>
        <p:nvGrpSpPr>
          <p:cNvPr id="15" name="Group 14">
            <a:extLst>
              <a:ext uri="{FF2B5EF4-FFF2-40B4-BE49-F238E27FC236}">
                <a16:creationId xmlns:a16="http://schemas.microsoft.com/office/drawing/2014/main" id="{90B4F410-D995-3FA3-486E-74DB98824210}"/>
              </a:ext>
            </a:extLst>
          </p:cNvPr>
          <p:cNvGrpSpPr/>
          <p:nvPr/>
        </p:nvGrpSpPr>
        <p:grpSpPr>
          <a:xfrm>
            <a:off x="128904" y="2243114"/>
            <a:ext cx="1010477" cy="1309765"/>
            <a:chOff x="7171995" y="3873861"/>
            <a:chExt cx="1010477" cy="1309765"/>
          </a:xfrm>
        </p:grpSpPr>
        <p:sp>
          <p:nvSpPr>
            <p:cNvPr id="8" name="Oval 7">
              <a:extLst>
                <a:ext uri="{FF2B5EF4-FFF2-40B4-BE49-F238E27FC236}">
                  <a16:creationId xmlns:a16="http://schemas.microsoft.com/office/drawing/2014/main" id="{BE0B420B-66FA-B3EF-0FAB-949FC034559B}"/>
                </a:ext>
              </a:extLst>
            </p:cNvPr>
            <p:cNvSpPr/>
            <p:nvPr/>
          </p:nvSpPr>
          <p:spPr>
            <a:xfrm>
              <a:off x="7171995" y="4737846"/>
              <a:ext cx="1010477"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1st</a:t>
              </a:r>
            </a:p>
          </p:txBody>
        </p:sp>
        <p:pic>
          <p:nvPicPr>
            <p:cNvPr id="12" name="Graphic 11" descr="Trophy outline">
              <a:extLst>
                <a:ext uri="{FF2B5EF4-FFF2-40B4-BE49-F238E27FC236}">
                  <a16:creationId xmlns:a16="http://schemas.microsoft.com/office/drawing/2014/main" id="{B7B2E020-6ED3-F1CA-C9A4-BF7206C55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034" y="3873861"/>
              <a:ext cx="914400" cy="914400"/>
            </a:xfrm>
            <a:prstGeom prst="rect">
              <a:avLst/>
            </a:prstGeom>
          </p:spPr>
        </p:pic>
      </p:grpSp>
      <p:pic>
        <p:nvPicPr>
          <p:cNvPr id="16" name="Picture 15">
            <a:extLst>
              <a:ext uri="{FF2B5EF4-FFF2-40B4-BE49-F238E27FC236}">
                <a16:creationId xmlns:a16="http://schemas.microsoft.com/office/drawing/2014/main" id="{35610B67-B4AB-84C7-9CC5-E6FA74364BB1}"/>
              </a:ext>
            </a:extLst>
          </p:cNvPr>
          <p:cNvPicPr>
            <a:picLocks noChangeAspect="1"/>
          </p:cNvPicPr>
          <p:nvPr/>
        </p:nvPicPr>
        <p:blipFill>
          <a:blip r:embed="rId5"/>
          <a:stretch>
            <a:fillRect/>
          </a:stretch>
        </p:blipFill>
        <p:spPr>
          <a:xfrm>
            <a:off x="12559004" y="359889"/>
            <a:ext cx="7772400" cy="4428372"/>
          </a:xfrm>
          <a:prstGeom prst="rect">
            <a:avLst/>
          </a:prstGeom>
        </p:spPr>
      </p:pic>
      <p:grpSp>
        <p:nvGrpSpPr>
          <p:cNvPr id="17" name="Group 16">
            <a:extLst>
              <a:ext uri="{FF2B5EF4-FFF2-40B4-BE49-F238E27FC236}">
                <a16:creationId xmlns:a16="http://schemas.microsoft.com/office/drawing/2014/main" id="{7D9BC45C-7902-22E8-682F-289FAE699833}"/>
              </a:ext>
            </a:extLst>
          </p:cNvPr>
          <p:cNvGrpSpPr/>
          <p:nvPr/>
        </p:nvGrpSpPr>
        <p:grpSpPr>
          <a:xfrm>
            <a:off x="153714" y="4203045"/>
            <a:ext cx="1010477" cy="1309765"/>
            <a:chOff x="7171995" y="3873861"/>
            <a:chExt cx="1010477" cy="1309765"/>
          </a:xfrm>
        </p:grpSpPr>
        <p:sp>
          <p:nvSpPr>
            <p:cNvPr id="18" name="Oval 17">
              <a:extLst>
                <a:ext uri="{FF2B5EF4-FFF2-40B4-BE49-F238E27FC236}">
                  <a16:creationId xmlns:a16="http://schemas.microsoft.com/office/drawing/2014/main" id="{2E58EE3D-84CD-9B2C-F8FE-9747F743D307}"/>
                </a:ext>
              </a:extLst>
            </p:cNvPr>
            <p:cNvSpPr/>
            <p:nvPr/>
          </p:nvSpPr>
          <p:spPr>
            <a:xfrm>
              <a:off x="7171995" y="4737846"/>
              <a:ext cx="1010477"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1st</a:t>
              </a:r>
            </a:p>
          </p:txBody>
        </p:sp>
        <p:pic>
          <p:nvPicPr>
            <p:cNvPr id="19" name="Graphic 18" descr="Trophy outline">
              <a:extLst>
                <a:ext uri="{FF2B5EF4-FFF2-40B4-BE49-F238E27FC236}">
                  <a16:creationId xmlns:a16="http://schemas.microsoft.com/office/drawing/2014/main" id="{7F20FA3E-55CA-9525-86FE-4D41AA84B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034" y="3873861"/>
              <a:ext cx="914400" cy="914400"/>
            </a:xfrm>
            <a:prstGeom prst="rect">
              <a:avLst/>
            </a:prstGeom>
          </p:spPr>
        </p:pic>
      </p:grpSp>
    </p:spTree>
    <p:extLst>
      <p:ext uri="{BB962C8B-B14F-4D97-AF65-F5344CB8AC3E}">
        <p14:creationId xmlns:p14="http://schemas.microsoft.com/office/powerpoint/2010/main" val="2795878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4114">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8" name="Picture 12">
            <a:extLst>
              <a:ext uri="{FF2B5EF4-FFF2-40B4-BE49-F238E27FC236}">
                <a16:creationId xmlns:a16="http://schemas.microsoft.com/office/drawing/2014/main" id="{0673F1C5-E616-303F-7B8C-99075CD78EC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4635480" cy="34289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96DE24E-9D4D-E35D-BF4F-B44F4CA132D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0" y="3548987"/>
            <a:ext cx="4635480" cy="330901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8DF9253D-C05A-BF15-F4D8-EC95F0B3D58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738959" y="10"/>
            <a:ext cx="7453039" cy="44228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4C3259D-595C-8B96-CE84-8F2635E0CAE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5"/>
          <a:stretch/>
        </p:blipFill>
        <p:spPr bwMode="auto">
          <a:xfrm>
            <a:off x="4735912" y="4526276"/>
            <a:ext cx="2430949" cy="2331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2778D9B-A901-E345-9A77-B12423B7507F}"/>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b="-2"/>
          <a:stretch/>
        </p:blipFill>
        <p:spPr bwMode="auto">
          <a:xfrm>
            <a:off x="7267272" y="4526276"/>
            <a:ext cx="2412157" cy="23317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63F59A3-7419-14F8-3BEA-91A68B5AD39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9779836" y="4526274"/>
            <a:ext cx="2412157" cy="23317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D09A3E1-8424-9AD6-D977-282756489CB0}"/>
              </a:ext>
            </a:extLst>
          </p:cNvPr>
          <p:cNvSpPr/>
          <p:nvPr/>
        </p:nvSpPr>
        <p:spPr>
          <a:xfrm>
            <a:off x="-103439" y="2933685"/>
            <a:ext cx="3347499"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D95BC9-4A0A-0A8C-C766-3211985D79B6}"/>
              </a:ext>
            </a:extLst>
          </p:cNvPr>
          <p:cNvSpPr txBox="1"/>
          <p:nvPr/>
        </p:nvSpPr>
        <p:spPr>
          <a:xfrm>
            <a:off x="169180" y="3550900"/>
            <a:ext cx="3347499" cy="400110"/>
          </a:xfrm>
          <a:prstGeom prst="rect">
            <a:avLst/>
          </a:prstGeom>
          <a:noFill/>
        </p:spPr>
        <p:txBody>
          <a:bodyPr wrap="square" tIns="45720" bIns="45720" rtlCol="0">
            <a:spAutoFit/>
          </a:bodyPr>
          <a:lstStyle/>
          <a:p>
            <a:r>
              <a:rPr lang="en-US" sz="2000" b="0" i="0" dirty="0">
                <a:solidFill>
                  <a:schemeClr val="bg1"/>
                </a:solidFill>
                <a:effectLst/>
                <a:latin typeface="Raleway" panose="020B0503030101060003" pitchFamily="34" charset="0"/>
              </a:rPr>
              <a:t>Posters &amp; Demos</a:t>
            </a:r>
            <a:endParaRPr lang="en-US" sz="2000" dirty="0">
              <a:solidFill>
                <a:schemeClr val="bg1"/>
              </a:solidFill>
              <a:latin typeface="Raleway" panose="020B0503030101060003" pitchFamily="34" charset="0"/>
              <a:cs typeface="Segoe UI Light" panose="020B0502040204020203" pitchFamily="34" charset="0"/>
            </a:endParaRPr>
          </a:p>
        </p:txBody>
      </p:sp>
      <p:sp>
        <p:nvSpPr>
          <p:cNvPr id="7" name="Title 4">
            <a:extLst>
              <a:ext uri="{FF2B5EF4-FFF2-40B4-BE49-F238E27FC236}">
                <a16:creationId xmlns:a16="http://schemas.microsoft.com/office/drawing/2014/main" id="{0ADCEAA7-C085-106A-02DA-42758FC0A10F}"/>
              </a:ext>
            </a:extLst>
          </p:cNvPr>
          <p:cNvSpPr txBox="1">
            <a:spLocks/>
          </p:cNvSpPr>
          <p:nvPr/>
        </p:nvSpPr>
        <p:spPr>
          <a:xfrm>
            <a:off x="291111" y="3082949"/>
            <a:ext cx="2892757" cy="558497"/>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lang="en-US" sz="6000" b="1" kern="1200" dirty="0">
                <a:solidFill>
                  <a:schemeClr val="tx1">
                    <a:lumMod val="75000"/>
                    <a:lumOff val="25000"/>
                  </a:schemeClr>
                </a:solidFill>
                <a:latin typeface="Bebas Neue" panose="020B0606020202050201" pitchFamily="34" charset="0"/>
                <a:ea typeface="+mn-ea"/>
                <a:cs typeface="+mn-cs"/>
              </a:defRPr>
            </a:lvl1pPr>
          </a:lstStyle>
          <a:p>
            <a:r>
              <a:rPr lang="en-US" sz="4000" dirty="0">
                <a:solidFill>
                  <a:schemeClr val="bg1"/>
                </a:solidFill>
              </a:rPr>
              <a:t>ASSETS’22 Day 1</a:t>
            </a:r>
          </a:p>
        </p:txBody>
      </p:sp>
      <p:sp>
        <p:nvSpPr>
          <p:cNvPr id="3" name="Title 2">
            <a:extLst>
              <a:ext uri="{FF2B5EF4-FFF2-40B4-BE49-F238E27FC236}">
                <a16:creationId xmlns:a16="http://schemas.microsoft.com/office/drawing/2014/main" id="{EC2A1E65-CFC1-6C03-D3DE-A164CA0BB928}"/>
              </a:ext>
            </a:extLst>
          </p:cNvPr>
          <p:cNvSpPr>
            <a:spLocks noGrp="1"/>
          </p:cNvSpPr>
          <p:nvPr>
            <p:ph type="title"/>
          </p:nvPr>
        </p:nvSpPr>
        <p:spPr>
          <a:xfrm>
            <a:off x="169180" y="-776071"/>
            <a:ext cx="11493164" cy="701438"/>
          </a:xfrm>
        </p:spPr>
        <p:txBody>
          <a:bodyPr/>
          <a:lstStyle/>
          <a:p>
            <a:r>
              <a:rPr lang="en-US" dirty="0">
                <a:solidFill>
                  <a:srgbClr val="ECECEC"/>
                </a:solidFill>
              </a:rPr>
              <a:t>ASSETS’22 Day 1 Posters and Demos</a:t>
            </a:r>
          </a:p>
        </p:txBody>
      </p:sp>
    </p:spTree>
    <p:extLst>
      <p:ext uri="{BB962C8B-B14F-4D97-AF65-F5344CB8AC3E}">
        <p14:creationId xmlns:p14="http://schemas.microsoft.com/office/powerpoint/2010/main" val="3002819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5BAF-6660-2262-50D7-F4F885DD8595}"/>
              </a:ext>
            </a:extLst>
          </p:cNvPr>
          <p:cNvSpPr>
            <a:spLocks noGrp="1"/>
          </p:cNvSpPr>
          <p:nvPr>
            <p:ph type="ctrTitle"/>
          </p:nvPr>
        </p:nvSpPr>
        <p:spPr/>
        <p:txBody>
          <a:bodyPr/>
          <a:lstStyle/>
          <a:p>
            <a:r>
              <a:rPr lang="en-US" dirty="0">
                <a:ea typeface="Segoe UI" panose="020B0502040204020203" pitchFamily="34" charset="0"/>
                <a:cs typeface="Segoe UI" panose="020B0502040204020203" pitchFamily="34" charset="0"/>
              </a:rPr>
              <a:t>Student research competition</a:t>
            </a:r>
            <a:endParaRPr lang="en-US" dirty="0"/>
          </a:p>
        </p:txBody>
      </p:sp>
    </p:spTree>
    <p:extLst>
      <p:ext uri="{BB962C8B-B14F-4D97-AF65-F5344CB8AC3E}">
        <p14:creationId xmlns:p14="http://schemas.microsoft.com/office/powerpoint/2010/main" val="3893351330"/>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Zikai Alex Wen">
            <a:extLst>
              <a:ext uri="{FF2B5EF4-FFF2-40B4-BE49-F238E27FC236}">
                <a16:creationId xmlns:a16="http://schemas.microsoft.com/office/drawing/2014/main" id="{C7B900FE-7A0B-71F6-B702-96014DCF7F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0560" y="2851793"/>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122" name="Picture 2" descr="Tong, Xin">
            <a:extLst>
              <a:ext uri="{FF2B5EF4-FFF2-40B4-BE49-F238E27FC236}">
                <a16:creationId xmlns:a16="http://schemas.microsoft.com/office/drawing/2014/main" id="{8AC8E903-F972-AFCC-43C0-CF0BB615A4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49218" y="2851793"/>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6" name="Picture 8" descr="Mingming Fan's head profile">
            <a:extLst>
              <a:ext uri="{FF2B5EF4-FFF2-40B4-BE49-F238E27FC236}">
                <a16:creationId xmlns:a16="http://schemas.microsoft.com/office/drawing/2014/main" id="{51ACA1A9-2336-7226-1FD1-2FA6A61734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4252" y="2851793"/>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4" name="Picture 6" descr="Suranga Nanayakkara">
            <a:extLst>
              <a:ext uri="{FF2B5EF4-FFF2-40B4-BE49-F238E27FC236}">
                <a16:creationId xmlns:a16="http://schemas.microsoft.com/office/drawing/2014/main" id="{642719BC-266E-537D-CB19-9823FB15D1F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651900" y="2850098"/>
            <a:ext cx="1828800" cy="1830495"/>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0" name="Picture 2" descr="Roshan Peiris Headshot">
            <a:extLst>
              <a:ext uri="{FF2B5EF4-FFF2-40B4-BE49-F238E27FC236}">
                <a16:creationId xmlns:a16="http://schemas.microsoft.com/office/drawing/2014/main" id="{986BDEED-0043-0BCA-4206-92069B699D8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3382" y="2851793"/>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a:xfrm>
            <a:off x="341029" y="668602"/>
            <a:ext cx="11493164" cy="701438"/>
          </a:xfrm>
          <a:extLst>
            <a:ext uri="{909E8E84-426E-40DD-AFC4-6F175D3DCCD1}">
              <a14:hiddenFill xmlns:a14="http://schemas.microsoft.com/office/drawing/2010/main">
                <a:solidFill>
                  <a:srgbClr val="FFFFFF"/>
                </a:solidFill>
              </a14:hiddenFill>
            </a:ext>
          </a:extLst>
        </p:spPr>
        <p:txBody>
          <a:bodyPr/>
          <a:lstStyle/>
          <a:p>
            <a:r>
              <a:rPr lang="en-US" dirty="0"/>
              <a:t>Best Artifact Award Committee</a:t>
            </a:r>
          </a:p>
        </p:txBody>
      </p:sp>
      <p:sp>
        <p:nvSpPr>
          <p:cNvPr id="13" name="Content Placeholder 5">
            <a:extLst>
              <a:ext uri="{FF2B5EF4-FFF2-40B4-BE49-F238E27FC236}">
                <a16:creationId xmlns:a16="http://schemas.microsoft.com/office/drawing/2014/main" id="{16EC701E-D7EC-1825-F922-1A81814E8565}"/>
              </a:ext>
            </a:extLst>
          </p:cNvPr>
          <p:cNvSpPr txBox="1">
            <a:spLocks/>
          </p:cNvSpPr>
          <p:nvPr/>
        </p:nvSpPr>
        <p:spPr>
          <a:xfrm>
            <a:off x="357807" y="287052"/>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ASSETS’22</a:t>
            </a:r>
          </a:p>
        </p:txBody>
      </p:sp>
      <p:sp>
        <p:nvSpPr>
          <p:cNvPr id="6" name="TextBox 5">
            <a:extLst>
              <a:ext uri="{FF2B5EF4-FFF2-40B4-BE49-F238E27FC236}">
                <a16:creationId xmlns:a16="http://schemas.microsoft.com/office/drawing/2014/main" id="{D4A51A56-E2F6-A9CF-5886-94B31DEAFDB2}"/>
              </a:ext>
            </a:extLst>
          </p:cNvPr>
          <p:cNvSpPr txBox="1"/>
          <p:nvPr/>
        </p:nvSpPr>
        <p:spPr>
          <a:xfrm>
            <a:off x="326581" y="4828024"/>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Roshan Peiris</a:t>
            </a:r>
          </a:p>
          <a:p>
            <a:pPr algn="ctr"/>
            <a:r>
              <a:rPr lang="en-US" sz="1400" dirty="0">
                <a:latin typeface="Segoe UI" panose="020B0502040204020203" pitchFamily="34" charset="0"/>
                <a:ea typeface="Segoe UI" panose="020B0502040204020203" pitchFamily="34" charset="0"/>
                <a:cs typeface="Segoe UI" panose="020B0502040204020203" pitchFamily="34" charset="0"/>
              </a:rPr>
              <a:t>RIT</a:t>
            </a:r>
          </a:p>
        </p:txBody>
      </p:sp>
      <p:sp>
        <p:nvSpPr>
          <p:cNvPr id="10" name="TextBox 9">
            <a:extLst>
              <a:ext uri="{FF2B5EF4-FFF2-40B4-BE49-F238E27FC236}">
                <a16:creationId xmlns:a16="http://schemas.microsoft.com/office/drawing/2014/main" id="{92A2775A-BCE1-45E2-5955-7EDAE53F7B09}"/>
              </a:ext>
            </a:extLst>
          </p:cNvPr>
          <p:cNvSpPr txBox="1"/>
          <p:nvPr/>
        </p:nvSpPr>
        <p:spPr>
          <a:xfrm>
            <a:off x="2344825" y="4828024"/>
            <a:ext cx="2012707" cy="553998"/>
          </a:xfrm>
          <a:prstGeom prst="rect">
            <a:avLst/>
          </a:prstGeom>
          <a:noFill/>
        </p:spPr>
        <p:txBody>
          <a:bodyPr wrap="square" rtlCol="0">
            <a:spAutoFit/>
          </a:bodyPr>
          <a:lstStyle/>
          <a:p>
            <a:pPr algn="ctr"/>
            <a:r>
              <a:rPr lang="en-US" sz="1600" b="1" dirty="0" err="1">
                <a:latin typeface="Segoe UI" panose="020B0502040204020203" pitchFamily="34" charset="0"/>
                <a:ea typeface="Segoe UI" panose="020B0502040204020203" pitchFamily="34" charset="0"/>
                <a:cs typeface="Segoe UI" panose="020B0502040204020203" pitchFamily="34" charset="0"/>
              </a:rPr>
              <a:t>Mingming</a:t>
            </a:r>
            <a:r>
              <a:rPr lang="en-US" sz="1600" b="1" dirty="0">
                <a:latin typeface="Segoe UI" panose="020B0502040204020203" pitchFamily="34" charset="0"/>
                <a:ea typeface="Segoe UI" panose="020B0502040204020203" pitchFamily="34" charset="0"/>
                <a:cs typeface="Segoe UI" panose="020B0502040204020203" pitchFamily="34" charset="0"/>
              </a:rPr>
              <a:t> Fan</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Hong Kong UST</a:t>
            </a:r>
          </a:p>
        </p:txBody>
      </p:sp>
      <p:sp>
        <p:nvSpPr>
          <p:cNvPr id="11" name="TextBox 10">
            <a:extLst>
              <a:ext uri="{FF2B5EF4-FFF2-40B4-BE49-F238E27FC236}">
                <a16:creationId xmlns:a16="http://schemas.microsoft.com/office/drawing/2014/main" id="{ECA10806-7298-1DCD-A2A7-621465842553}"/>
              </a:ext>
            </a:extLst>
          </p:cNvPr>
          <p:cNvSpPr txBox="1"/>
          <p:nvPr/>
        </p:nvSpPr>
        <p:spPr>
          <a:xfrm>
            <a:off x="5153381" y="4828024"/>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Xin Tong</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Duke Kunshan U.</a:t>
            </a:r>
          </a:p>
        </p:txBody>
      </p:sp>
      <p:sp>
        <p:nvSpPr>
          <p:cNvPr id="12" name="TextBox 11">
            <a:extLst>
              <a:ext uri="{FF2B5EF4-FFF2-40B4-BE49-F238E27FC236}">
                <a16:creationId xmlns:a16="http://schemas.microsoft.com/office/drawing/2014/main" id="{975DBC79-F4DF-8672-66F5-B9A96E198713}"/>
              </a:ext>
            </a:extLst>
          </p:cNvPr>
          <p:cNvSpPr txBox="1"/>
          <p:nvPr/>
        </p:nvSpPr>
        <p:spPr>
          <a:xfrm>
            <a:off x="7331450" y="4828024"/>
            <a:ext cx="2012707" cy="553998"/>
          </a:xfrm>
          <a:prstGeom prst="rect">
            <a:avLst/>
          </a:prstGeom>
          <a:noFill/>
        </p:spPr>
        <p:txBody>
          <a:bodyPr wrap="square" rtlCol="0">
            <a:spAutoFit/>
          </a:bodyPr>
          <a:lstStyle/>
          <a:p>
            <a:pPr algn="ctr"/>
            <a:r>
              <a:rPr lang="en-US" sz="1600" b="1" dirty="0" err="1">
                <a:latin typeface="Segoe UI" panose="020B0502040204020203" pitchFamily="34" charset="0"/>
                <a:ea typeface="Segoe UI" panose="020B0502040204020203" pitchFamily="34" charset="0"/>
                <a:cs typeface="Segoe UI" panose="020B0502040204020203" pitchFamily="34" charset="0"/>
              </a:rPr>
              <a:t>Zikai</a:t>
            </a:r>
            <a:r>
              <a:rPr lang="en-US" sz="1600" b="1" dirty="0">
                <a:latin typeface="Segoe UI" panose="020B0502040204020203" pitchFamily="34" charset="0"/>
                <a:ea typeface="Segoe UI" panose="020B0502040204020203" pitchFamily="34" charset="0"/>
                <a:cs typeface="Segoe UI" panose="020B0502040204020203" pitchFamily="34" charset="0"/>
              </a:rPr>
              <a:t> Alex Wen</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b="0" i="0" dirty="0">
                <a:solidFill>
                  <a:srgbClr val="222222"/>
                </a:solidFill>
                <a:effectLst/>
                <a:latin typeface="Arial" panose="020B0604020202020204" pitchFamily="34" charset="0"/>
              </a:rPr>
              <a:t>Hong Kong UST</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79B625B0-420F-B057-DDEF-E7280D751989}"/>
              </a:ext>
            </a:extLst>
          </p:cNvPr>
          <p:cNvSpPr txBox="1"/>
          <p:nvPr/>
        </p:nvSpPr>
        <p:spPr>
          <a:xfrm>
            <a:off x="9545575" y="4828024"/>
            <a:ext cx="2288618" cy="553998"/>
          </a:xfrm>
          <a:prstGeom prst="rect">
            <a:avLst/>
          </a:prstGeom>
          <a:noFill/>
        </p:spPr>
        <p:txBody>
          <a:bodyPr wrap="square" rtlCol="0">
            <a:spAutoFit/>
          </a:bodyPr>
          <a:lstStyle/>
          <a:p>
            <a:pPr algn="ctr"/>
            <a:r>
              <a:rPr lang="en-US" sz="1600" b="1" dirty="0" err="1">
                <a:latin typeface="Segoe UI" panose="020B0502040204020203" pitchFamily="34" charset="0"/>
                <a:ea typeface="Segoe UI" panose="020B0502040204020203" pitchFamily="34" charset="0"/>
                <a:cs typeface="Segoe UI" panose="020B0502040204020203" pitchFamily="34" charset="0"/>
              </a:rPr>
              <a:t>Suranga</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b="1" dirty="0" err="1">
                <a:latin typeface="Segoe UI" panose="020B0502040204020203" pitchFamily="34" charset="0"/>
                <a:ea typeface="Segoe UI" panose="020B0502040204020203" pitchFamily="34" charset="0"/>
                <a:cs typeface="Segoe UI" panose="020B0502040204020203" pitchFamily="34" charset="0"/>
              </a:rPr>
              <a:t>Nanayakkara</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National U. of Singapore</a:t>
            </a:r>
          </a:p>
        </p:txBody>
      </p:sp>
      <p:sp>
        <p:nvSpPr>
          <p:cNvPr id="4" name="TextBox 3">
            <a:extLst>
              <a:ext uri="{FF2B5EF4-FFF2-40B4-BE49-F238E27FC236}">
                <a16:creationId xmlns:a16="http://schemas.microsoft.com/office/drawing/2014/main" id="{9139FBB8-9196-1378-137B-55286EF50871}"/>
              </a:ext>
            </a:extLst>
          </p:cNvPr>
          <p:cNvSpPr txBox="1"/>
          <p:nvPr/>
        </p:nvSpPr>
        <p:spPr>
          <a:xfrm>
            <a:off x="7021704" y="2007041"/>
            <a:ext cx="277457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Judges</a:t>
            </a:r>
          </a:p>
        </p:txBody>
      </p:sp>
      <p:cxnSp>
        <p:nvCxnSpPr>
          <p:cNvPr id="7" name="Straight Connector 6">
            <a:extLst>
              <a:ext uri="{FF2B5EF4-FFF2-40B4-BE49-F238E27FC236}">
                <a16:creationId xmlns:a16="http://schemas.microsoft.com/office/drawing/2014/main" id="{B7C0DE1B-A96C-5D5A-3CD3-289336CF4830}"/>
              </a:ext>
            </a:extLst>
          </p:cNvPr>
          <p:cNvCxnSpPr>
            <a:cxnSpLocks/>
          </p:cNvCxnSpPr>
          <p:nvPr/>
        </p:nvCxnSpPr>
        <p:spPr>
          <a:xfrm flipH="1">
            <a:off x="9201018" y="2299429"/>
            <a:ext cx="1983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67CC5A-B6D4-FFF7-E77C-053D24C1B1BC}"/>
              </a:ext>
            </a:extLst>
          </p:cNvPr>
          <p:cNvSpPr txBox="1"/>
          <p:nvPr/>
        </p:nvSpPr>
        <p:spPr>
          <a:xfrm>
            <a:off x="1443123" y="2046797"/>
            <a:ext cx="182879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Chairs</a:t>
            </a:r>
          </a:p>
        </p:txBody>
      </p:sp>
      <p:pic>
        <p:nvPicPr>
          <p:cNvPr id="2" name="Picture 1">
            <a:extLst>
              <a:ext uri="{FF2B5EF4-FFF2-40B4-BE49-F238E27FC236}">
                <a16:creationId xmlns:a16="http://schemas.microsoft.com/office/drawing/2014/main" id="{5F6E2E90-AFDC-D276-2BA4-AC5CECE2E6B9}"/>
              </a:ext>
            </a:extLst>
          </p:cNvPr>
          <p:cNvPicPr>
            <a:picLocks noChangeAspect="1"/>
          </p:cNvPicPr>
          <p:nvPr/>
        </p:nvPicPr>
        <p:blipFill>
          <a:blip r:embed="rId8"/>
          <a:stretch>
            <a:fillRect/>
          </a:stretch>
        </p:blipFill>
        <p:spPr>
          <a:xfrm>
            <a:off x="12996097" y="488104"/>
            <a:ext cx="7061200" cy="4483100"/>
          </a:xfrm>
          <a:prstGeom prst="rect">
            <a:avLst/>
          </a:prstGeom>
        </p:spPr>
      </p:pic>
      <p:cxnSp>
        <p:nvCxnSpPr>
          <p:cNvPr id="16" name="Straight Connector 15">
            <a:extLst>
              <a:ext uri="{FF2B5EF4-FFF2-40B4-BE49-F238E27FC236}">
                <a16:creationId xmlns:a16="http://schemas.microsoft.com/office/drawing/2014/main" id="{6A4CC126-3870-9C6B-C087-4926EA095282}"/>
              </a:ext>
            </a:extLst>
          </p:cNvPr>
          <p:cNvCxnSpPr>
            <a:cxnSpLocks/>
          </p:cNvCxnSpPr>
          <p:nvPr/>
        </p:nvCxnSpPr>
        <p:spPr>
          <a:xfrm flipH="1">
            <a:off x="5600526" y="2286353"/>
            <a:ext cx="1983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36612C-4218-91A1-CBE1-2D00E8816FC6}"/>
              </a:ext>
            </a:extLst>
          </p:cNvPr>
          <p:cNvCxnSpPr>
            <a:cxnSpLocks/>
          </p:cNvCxnSpPr>
          <p:nvPr/>
        </p:nvCxnSpPr>
        <p:spPr>
          <a:xfrm flipH="1">
            <a:off x="3325344" y="2308407"/>
            <a:ext cx="7315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CB7A76-F348-5499-28A3-078C18DCF21C}"/>
              </a:ext>
            </a:extLst>
          </p:cNvPr>
          <p:cNvCxnSpPr>
            <a:cxnSpLocks/>
          </p:cNvCxnSpPr>
          <p:nvPr/>
        </p:nvCxnSpPr>
        <p:spPr>
          <a:xfrm flipH="1">
            <a:off x="532650" y="2299429"/>
            <a:ext cx="73152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873538"/>
      </p:ext>
    </p:extLst>
  </p:cSld>
  <p:clrMapOvr>
    <a:masterClrMapping/>
  </p:clrMapOvr>
  <mc:AlternateContent xmlns:mc="http://schemas.openxmlformats.org/markup-compatibility/2006" xmlns:p14="http://schemas.microsoft.com/office/powerpoint/2010/main">
    <mc:Choice Requires="p14">
      <p:transition spd="slow" p14:dur="2000" advTm="3118"/>
    </mc:Choice>
    <mc:Fallback xmlns="">
      <p:transition spd="slow" advTm="311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3DA21-F94C-0696-3F0D-48A4BEA08D28}"/>
              </a:ext>
            </a:extLst>
          </p:cNvPr>
          <p:cNvSpPr>
            <a:spLocks noGrp="1"/>
          </p:cNvSpPr>
          <p:nvPr>
            <p:ph type="title"/>
          </p:nvPr>
        </p:nvSpPr>
        <p:spPr/>
        <p:txBody>
          <a:bodyPr/>
          <a:lstStyle/>
          <a:p>
            <a:r>
              <a:rPr lang="en-US" dirty="0"/>
              <a:t>SRC: Undergraduate category</a:t>
            </a:r>
          </a:p>
        </p:txBody>
      </p:sp>
      <p:sp>
        <p:nvSpPr>
          <p:cNvPr id="6" name="Content Placeholder 5">
            <a:extLst>
              <a:ext uri="{FF2B5EF4-FFF2-40B4-BE49-F238E27FC236}">
                <a16:creationId xmlns:a16="http://schemas.microsoft.com/office/drawing/2014/main" id="{1AA369DB-39E4-5771-2B7D-3C855057786B}"/>
              </a:ext>
            </a:extLst>
          </p:cNvPr>
          <p:cNvSpPr>
            <a:spLocks noGrp="1"/>
          </p:cNvSpPr>
          <p:nvPr>
            <p:ph idx="1"/>
          </p:nvPr>
        </p:nvSpPr>
        <p:spPr>
          <a:xfrm>
            <a:off x="1166191" y="1566350"/>
            <a:ext cx="10671312" cy="5063050"/>
          </a:xfrm>
        </p:spPr>
        <p:txBody>
          <a:bodyPr>
            <a:normAutofit/>
          </a:bodyPr>
          <a:lstStyle/>
          <a:p>
            <a:endParaRPr lang="en-US" sz="2400" b="1" dirty="0">
              <a:latin typeface="Segoe UI Semibold" panose="020B0502040204020203" pitchFamily="34" charset="0"/>
              <a:ea typeface="Segoe UI Semibold" panose="020B0502040204020203" pitchFamily="34" charset="0"/>
              <a:cs typeface="Segoe UI Semibold" panose="020B0502040204020203" pitchFamily="34" charset="0"/>
            </a:endParaRPr>
          </a:p>
          <a:p>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Challenges and Opportunities in Creating An Accessible Web Application for Learning Organic Chemistry</a:t>
            </a:r>
            <a:b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000" dirty="0"/>
              <a:t>Allyson Grace Yu, Temple University</a:t>
            </a:r>
          </a:p>
          <a:p>
            <a:endParaRPr lang="en-US" sz="2000" dirty="0"/>
          </a:p>
          <a:p>
            <a:endParaRPr lang="en-US" sz="2000" dirty="0"/>
          </a:p>
        </p:txBody>
      </p:sp>
      <p:sp>
        <p:nvSpPr>
          <p:cNvPr id="7" name="Content Placeholder 6">
            <a:extLst>
              <a:ext uri="{FF2B5EF4-FFF2-40B4-BE49-F238E27FC236}">
                <a16:creationId xmlns:a16="http://schemas.microsoft.com/office/drawing/2014/main" id="{E3F5F8AD-17CC-5486-3A9A-714A1AA2AFA0}"/>
              </a:ext>
            </a:extLst>
          </p:cNvPr>
          <p:cNvSpPr>
            <a:spLocks noGrp="1"/>
          </p:cNvSpPr>
          <p:nvPr>
            <p:ph sz="quarter" idx="13"/>
          </p:nvPr>
        </p:nvSpPr>
        <p:spPr/>
        <p:txBody>
          <a:bodyPr/>
          <a:lstStyle/>
          <a:p>
            <a:r>
              <a:rPr lang="en-US" dirty="0"/>
              <a:t>ASSETS’22</a:t>
            </a:r>
          </a:p>
        </p:txBody>
      </p:sp>
      <p:grpSp>
        <p:nvGrpSpPr>
          <p:cNvPr id="15" name="Group 14">
            <a:extLst>
              <a:ext uri="{FF2B5EF4-FFF2-40B4-BE49-F238E27FC236}">
                <a16:creationId xmlns:a16="http://schemas.microsoft.com/office/drawing/2014/main" id="{90B4F410-D995-3FA3-486E-74DB98824210}"/>
              </a:ext>
            </a:extLst>
          </p:cNvPr>
          <p:cNvGrpSpPr/>
          <p:nvPr/>
        </p:nvGrpSpPr>
        <p:grpSpPr>
          <a:xfrm>
            <a:off x="128904" y="2243114"/>
            <a:ext cx="1010477" cy="1309765"/>
            <a:chOff x="7171995" y="3873861"/>
            <a:chExt cx="1010477" cy="1309765"/>
          </a:xfrm>
        </p:grpSpPr>
        <p:sp>
          <p:nvSpPr>
            <p:cNvPr id="8" name="Oval 7">
              <a:extLst>
                <a:ext uri="{FF2B5EF4-FFF2-40B4-BE49-F238E27FC236}">
                  <a16:creationId xmlns:a16="http://schemas.microsoft.com/office/drawing/2014/main" id="{BE0B420B-66FA-B3EF-0FAB-949FC034559B}"/>
                </a:ext>
              </a:extLst>
            </p:cNvPr>
            <p:cNvSpPr/>
            <p:nvPr/>
          </p:nvSpPr>
          <p:spPr>
            <a:xfrm>
              <a:off x="7171995" y="4737846"/>
              <a:ext cx="1010477"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1st</a:t>
              </a:r>
            </a:p>
          </p:txBody>
        </p:sp>
        <p:pic>
          <p:nvPicPr>
            <p:cNvPr id="12" name="Graphic 11" descr="Trophy outline">
              <a:extLst>
                <a:ext uri="{FF2B5EF4-FFF2-40B4-BE49-F238E27FC236}">
                  <a16:creationId xmlns:a16="http://schemas.microsoft.com/office/drawing/2014/main" id="{B7B2E020-6ED3-F1CA-C9A4-BF7206C55C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034" y="3873861"/>
              <a:ext cx="914400" cy="914400"/>
            </a:xfrm>
            <a:prstGeom prst="rect">
              <a:avLst/>
            </a:prstGeom>
          </p:spPr>
        </p:pic>
      </p:grpSp>
      <p:pic>
        <p:nvPicPr>
          <p:cNvPr id="16" name="Picture 15">
            <a:extLst>
              <a:ext uri="{FF2B5EF4-FFF2-40B4-BE49-F238E27FC236}">
                <a16:creationId xmlns:a16="http://schemas.microsoft.com/office/drawing/2014/main" id="{35610B67-B4AB-84C7-9CC5-E6FA74364BB1}"/>
              </a:ext>
            </a:extLst>
          </p:cNvPr>
          <p:cNvPicPr>
            <a:picLocks noChangeAspect="1"/>
          </p:cNvPicPr>
          <p:nvPr/>
        </p:nvPicPr>
        <p:blipFill>
          <a:blip r:embed="rId5"/>
          <a:stretch>
            <a:fillRect/>
          </a:stretch>
        </p:blipFill>
        <p:spPr>
          <a:xfrm>
            <a:off x="12559004" y="359889"/>
            <a:ext cx="7772400" cy="4428372"/>
          </a:xfrm>
          <a:prstGeom prst="rect">
            <a:avLst/>
          </a:prstGeom>
        </p:spPr>
      </p:pic>
    </p:spTree>
    <p:extLst>
      <p:ext uri="{BB962C8B-B14F-4D97-AF65-F5344CB8AC3E}">
        <p14:creationId xmlns:p14="http://schemas.microsoft.com/office/powerpoint/2010/main" val="3806213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2729DD-AABA-B79A-F842-FE6F0F40895C}"/>
              </a:ext>
            </a:extLst>
          </p:cNvPr>
          <p:cNvGrpSpPr/>
          <p:nvPr/>
        </p:nvGrpSpPr>
        <p:grpSpPr>
          <a:xfrm>
            <a:off x="57775" y="1572906"/>
            <a:ext cx="1206355" cy="1347841"/>
            <a:chOff x="5484433" y="2971800"/>
            <a:chExt cx="1206355" cy="1347841"/>
          </a:xfrm>
        </p:grpSpPr>
        <p:pic>
          <p:nvPicPr>
            <p:cNvPr id="3" name="Graphic 2" descr="Ribbon outline">
              <a:extLst>
                <a:ext uri="{FF2B5EF4-FFF2-40B4-BE49-F238E27FC236}">
                  <a16:creationId xmlns:a16="http://schemas.microsoft.com/office/drawing/2014/main" id="{E62B2896-5554-7F6B-5170-257B553A3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
          <p:nvSpPr>
            <p:cNvPr id="4" name="Oval 3">
              <a:extLst>
                <a:ext uri="{FF2B5EF4-FFF2-40B4-BE49-F238E27FC236}">
                  <a16:creationId xmlns:a16="http://schemas.microsoft.com/office/drawing/2014/main" id="{085D14FB-6F87-92D5-501A-7395271EC27C}"/>
                </a:ext>
              </a:extLst>
            </p:cNvPr>
            <p:cNvSpPr/>
            <p:nvPr/>
          </p:nvSpPr>
          <p:spPr>
            <a:xfrm>
              <a:off x="5484433" y="3873861"/>
              <a:ext cx="1206355"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2nd</a:t>
              </a:r>
            </a:p>
          </p:txBody>
        </p:sp>
      </p:grpSp>
      <p:sp>
        <p:nvSpPr>
          <p:cNvPr id="5" name="Title 4">
            <a:extLst>
              <a:ext uri="{FF2B5EF4-FFF2-40B4-BE49-F238E27FC236}">
                <a16:creationId xmlns:a16="http://schemas.microsoft.com/office/drawing/2014/main" id="{FF63DA21-F94C-0696-3F0D-48A4BEA08D28}"/>
              </a:ext>
            </a:extLst>
          </p:cNvPr>
          <p:cNvSpPr>
            <a:spLocks noGrp="1"/>
          </p:cNvSpPr>
          <p:nvPr>
            <p:ph type="title"/>
          </p:nvPr>
        </p:nvSpPr>
        <p:spPr/>
        <p:txBody>
          <a:bodyPr/>
          <a:lstStyle/>
          <a:p>
            <a:r>
              <a:rPr lang="en-US" dirty="0"/>
              <a:t>SRC: graduate category</a:t>
            </a:r>
          </a:p>
        </p:txBody>
      </p:sp>
      <p:sp>
        <p:nvSpPr>
          <p:cNvPr id="6" name="Content Placeholder 5">
            <a:extLst>
              <a:ext uri="{FF2B5EF4-FFF2-40B4-BE49-F238E27FC236}">
                <a16:creationId xmlns:a16="http://schemas.microsoft.com/office/drawing/2014/main" id="{1AA369DB-39E4-5771-2B7D-3C855057786B}"/>
              </a:ext>
            </a:extLst>
          </p:cNvPr>
          <p:cNvSpPr>
            <a:spLocks noGrp="1"/>
          </p:cNvSpPr>
          <p:nvPr>
            <p:ph idx="1"/>
          </p:nvPr>
        </p:nvSpPr>
        <p:spPr>
          <a:xfrm>
            <a:off x="1166191" y="1566350"/>
            <a:ext cx="10671312" cy="5063050"/>
          </a:xfrm>
        </p:spPr>
        <p:txBody>
          <a:bodyPr>
            <a:normAutofit/>
          </a:bodyPr>
          <a:lstStyle/>
          <a:p>
            <a:r>
              <a:rPr lang="en-US" sz="2400" b="1" dirty="0" err="1">
                <a:latin typeface="Segoe UI Semibold" panose="020B0502040204020203" pitchFamily="34" charset="0"/>
                <a:ea typeface="Segoe UI Semibold" panose="020B0502040204020203" pitchFamily="34" charset="0"/>
                <a:cs typeface="Segoe UI Semibold" panose="020B0502040204020203" pitchFamily="34" charset="0"/>
              </a:rPr>
              <a:t>FootUI</a:t>
            </a:r>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 Designing and Detecting Foot Gestures to Assist People with Upper Body Motor Impairments to Use Smartphones on the Bed</a:t>
            </a:r>
            <a:b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100" dirty="0"/>
              <a:t>Hu </a:t>
            </a:r>
            <a:r>
              <a:rPr lang="en-US" sz="2100" dirty="0" err="1"/>
              <a:t>Xiaozhu</a:t>
            </a:r>
            <a:r>
              <a:rPr lang="en-US" sz="2100" dirty="0"/>
              <a:t>, University of Science and Technology Hong Kong, Tsinghua University</a:t>
            </a:r>
            <a:br>
              <a:rPr lang="en-US" sz="2100" dirty="0"/>
            </a:br>
            <a:r>
              <a:rPr lang="en-US" sz="2100" dirty="0" err="1"/>
              <a:t>Jiting</a:t>
            </a:r>
            <a:r>
              <a:rPr lang="en-US" sz="2100" dirty="0"/>
              <a:t> Wang, Tsinghua University</a:t>
            </a:r>
            <a:br>
              <a:rPr lang="en-US" sz="2100" dirty="0"/>
            </a:br>
            <a:r>
              <a:rPr lang="en-US" sz="2100" dirty="0"/>
              <a:t>Weiwei Gao, Tsinghua University</a:t>
            </a:r>
            <a:br>
              <a:rPr lang="en-US" sz="2100" dirty="0"/>
            </a:br>
            <a:r>
              <a:rPr lang="en-US" sz="2100" dirty="0" err="1"/>
              <a:t>Yongquan</a:t>
            </a:r>
            <a:r>
              <a:rPr lang="en-US" sz="2100" dirty="0"/>
              <a:t> Hu, University of New South Wales</a:t>
            </a:r>
          </a:p>
          <a:p>
            <a: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t>Investigating Sign Language Interpreter Rendering and Guiding Methods in Virtual Reality 360-Degree Content</a:t>
            </a:r>
            <a:br>
              <a:rPr lang="en-US" sz="24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2100" dirty="0"/>
              <a:t>Craig Anderton, Birmingham City University</a:t>
            </a:r>
          </a:p>
          <a:p>
            <a:endParaRPr lang="en-US" sz="2100" dirty="0"/>
          </a:p>
          <a:p>
            <a:endParaRPr lang="en-US" sz="2000" dirty="0"/>
          </a:p>
          <a:p>
            <a:endParaRPr lang="en-US" sz="2000" dirty="0"/>
          </a:p>
        </p:txBody>
      </p:sp>
      <p:sp>
        <p:nvSpPr>
          <p:cNvPr id="7" name="Content Placeholder 6">
            <a:extLst>
              <a:ext uri="{FF2B5EF4-FFF2-40B4-BE49-F238E27FC236}">
                <a16:creationId xmlns:a16="http://schemas.microsoft.com/office/drawing/2014/main" id="{E3F5F8AD-17CC-5486-3A9A-714A1AA2AFA0}"/>
              </a:ext>
            </a:extLst>
          </p:cNvPr>
          <p:cNvSpPr>
            <a:spLocks noGrp="1"/>
          </p:cNvSpPr>
          <p:nvPr>
            <p:ph sz="quarter" idx="13"/>
          </p:nvPr>
        </p:nvSpPr>
        <p:spPr/>
        <p:txBody>
          <a:bodyPr/>
          <a:lstStyle/>
          <a:p>
            <a:r>
              <a:rPr lang="en-US" dirty="0"/>
              <a:t>ASSETS’22</a:t>
            </a:r>
          </a:p>
        </p:txBody>
      </p:sp>
      <p:grpSp>
        <p:nvGrpSpPr>
          <p:cNvPr id="15" name="Group 14">
            <a:extLst>
              <a:ext uri="{FF2B5EF4-FFF2-40B4-BE49-F238E27FC236}">
                <a16:creationId xmlns:a16="http://schemas.microsoft.com/office/drawing/2014/main" id="{90B4F410-D995-3FA3-486E-74DB98824210}"/>
              </a:ext>
            </a:extLst>
          </p:cNvPr>
          <p:cNvGrpSpPr/>
          <p:nvPr/>
        </p:nvGrpSpPr>
        <p:grpSpPr>
          <a:xfrm>
            <a:off x="155714" y="3981885"/>
            <a:ext cx="1010477" cy="1309765"/>
            <a:chOff x="7171995" y="3873861"/>
            <a:chExt cx="1010477" cy="1309765"/>
          </a:xfrm>
        </p:grpSpPr>
        <p:sp>
          <p:nvSpPr>
            <p:cNvPr id="8" name="Oval 7">
              <a:extLst>
                <a:ext uri="{FF2B5EF4-FFF2-40B4-BE49-F238E27FC236}">
                  <a16:creationId xmlns:a16="http://schemas.microsoft.com/office/drawing/2014/main" id="{BE0B420B-66FA-B3EF-0FAB-949FC034559B}"/>
                </a:ext>
              </a:extLst>
            </p:cNvPr>
            <p:cNvSpPr/>
            <p:nvPr/>
          </p:nvSpPr>
          <p:spPr>
            <a:xfrm>
              <a:off x="7171995" y="4737846"/>
              <a:ext cx="1010477" cy="445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1st</a:t>
              </a:r>
            </a:p>
          </p:txBody>
        </p:sp>
        <p:pic>
          <p:nvPicPr>
            <p:cNvPr id="12" name="Graphic 11" descr="Trophy outline">
              <a:extLst>
                <a:ext uri="{FF2B5EF4-FFF2-40B4-BE49-F238E27FC236}">
                  <a16:creationId xmlns:a16="http://schemas.microsoft.com/office/drawing/2014/main" id="{B7B2E020-6ED3-F1CA-C9A4-BF7206C55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0034" y="3873861"/>
              <a:ext cx="914400" cy="914400"/>
            </a:xfrm>
            <a:prstGeom prst="rect">
              <a:avLst/>
            </a:prstGeom>
          </p:spPr>
        </p:pic>
      </p:grpSp>
    </p:spTree>
    <p:extLst>
      <p:ext uri="{BB962C8B-B14F-4D97-AF65-F5344CB8AC3E}">
        <p14:creationId xmlns:p14="http://schemas.microsoft.com/office/powerpoint/2010/main" val="36310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FEF7-F6C7-110A-7C59-7B47176ED90D}"/>
              </a:ext>
            </a:extLst>
          </p:cNvPr>
          <p:cNvSpPr>
            <a:spLocks noGrp="1"/>
          </p:cNvSpPr>
          <p:nvPr>
            <p:ph type="ctrTitle"/>
          </p:nvPr>
        </p:nvSpPr>
        <p:spPr/>
        <p:txBody>
          <a:bodyPr/>
          <a:lstStyle/>
          <a:p>
            <a:r>
              <a:rPr lang="en-US" dirty="0">
                <a:ea typeface="Segoe UI" panose="020B0502040204020203" pitchFamily="34" charset="0"/>
                <a:cs typeface="Segoe UI" panose="020B0502040204020203" pitchFamily="34" charset="0"/>
              </a:rPr>
              <a:t>Best Paper Awards</a:t>
            </a:r>
            <a:endParaRPr lang="en-US" dirty="0"/>
          </a:p>
        </p:txBody>
      </p:sp>
    </p:spTree>
    <p:extLst>
      <p:ext uri="{BB962C8B-B14F-4D97-AF65-F5344CB8AC3E}">
        <p14:creationId xmlns:p14="http://schemas.microsoft.com/office/powerpoint/2010/main" val="142103436"/>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a:xfrm>
            <a:off x="341029" y="668602"/>
            <a:ext cx="11493164" cy="701438"/>
          </a:xfrm>
        </p:spPr>
        <p:txBody>
          <a:bodyPr/>
          <a:lstStyle/>
          <a:p>
            <a:r>
              <a:rPr lang="en-US" dirty="0"/>
              <a:t>Best Paper Committee</a:t>
            </a:r>
          </a:p>
        </p:txBody>
      </p:sp>
      <p:sp>
        <p:nvSpPr>
          <p:cNvPr id="13" name="Content Placeholder 5">
            <a:extLst>
              <a:ext uri="{FF2B5EF4-FFF2-40B4-BE49-F238E27FC236}">
                <a16:creationId xmlns:a16="http://schemas.microsoft.com/office/drawing/2014/main" id="{16EC701E-D7EC-1825-F922-1A81814E8565}"/>
              </a:ext>
            </a:extLst>
          </p:cNvPr>
          <p:cNvSpPr txBox="1">
            <a:spLocks/>
          </p:cNvSpPr>
          <p:nvPr/>
        </p:nvSpPr>
        <p:spPr>
          <a:xfrm>
            <a:off x="357807" y="287052"/>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ASSETS’22</a:t>
            </a:r>
          </a:p>
        </p:txBody>
      </p:sp>
      <p:pic>
        <p:nvPicPr>
          <p:cNvPr id="39938" name="Picture 2" descr="Anthony Hornof Promoted to Associate Professor | Computer and Information  Science">
            <a:extLst>
              <a:ext uri="{FF2B5EF4-FFF2-40B4-BE49-F238E27FC236}">
                <a16:creationId xmlns:a16="http://schemas.microsoft.com/office/drawing/2014/main" id="{D84D4466-DEBE-C502-7400-5D3755CF61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382"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9940" name="Picture 4" descr="Amy Hurst | Associate Professor at NYU">
            <a:extLst>
              <a:ext uri="{FF2B5EF4-FFF2-40B4-BE49-F238E27FC236}">
                <a16:creationId xmlns:a16="http://schemas.microsoft.com/office/drawing/2014/main" id="{16AFAEEB-F751-5959-F7A2-AE4EABEE1B1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759108"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9942" name="Picture 6" descr="Putnam, Cynthia: Human Computer Interaction - School of Computing">
            <a:extLst>
              <a:ext uri="{FF2B5EF4-FFF2-40B4-BE49-F238E27FC236}">
                <a16:creationId xmlns:a16="http://schemas.microsoft.com/office/drawing/2014/main" id="{D82446AD-0FD5-4988-A4CD-11660E4615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4834"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9944" name="Picture 8" descr="Sayan Sarcar">
            <a:extLst>
              <a:ext uri="{FF2B5EF4-FFF2-40B4-BE49-F238E27FC236}">
                <a16:creationId xmlns:a16="http://schemas.microsoft.com/office/drawing/2014/main" id="{58F567F3-846D-2EF3-111B-B1C79DC8798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50560"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9946" name="Picture 10" descr="Gerhard Weber">
            <a:extLst>
              <a:ext uri="{FF2B5EF4-FFF2-40B4-BE49-F238E27FC236}">
                <a16:creationId xmlns:a16="http://schemas.microsoft.com/office/drawing/2014/main" id="{F4CCFE64-FC74-003A-DC92-5F466EC896B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9796284" y="2440975"/>
            <a:ext cx="1828800" cy="18288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A51A56-E2F6-A9CF-5886-94B31DEAFDB2}"/>
              </a:ext>
            </a:extLst>
          </p:cNvPr>
          <p:cNvSpPr txBox="1"/>
          <p:nvPr/>
        </p:nvSpPr>
        <p:spPr>
          <a:xfrm>
            <a:off x="326581"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Anthony </a:t>
            </a:r>
            <a:r>
              <a:rPr lang="en-US" sz="1600" b="1" dirty="0" err="1">
                <a:latin typeface="Segoe UI" panose="020B0502040204020203" pitchFamily="34" charset="0"/>
                <a:ea typeface="Segoe UI" panose="020B0502040204020203" pitchFamily="34" charset="0"/>
                <a:cs typeface="Segoe UI" panose="020B0502040204020203" pitchFamily="34" charset="0"/>
              </a:rPr>
              <a:t>Hornof</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U. of Oregon</a:t>
            </a:r>
          </a:p>
        </p:txBody>
      </p:sp>
      <p:sp>
        <p:nvSpPr>
          <p:cNvPr id="10" name="TextBox 9">
            <a:extLst>
              <a:ext uri="{FF2B5EF4-FFF2-40B4-BE49-F238E27FC236}">
                <a16:creationId xmlns:a16="http://schemas.microsoft.com/office/drawing/2014/main" id="{92A2775A-BCE1-45E2-5955-7EDAE53F7B09}"/>
              </a:ext>
            </a:extLst>
          </p:cNvPr>
          <p:cNvSpPr txBox="1"/>
          <p:nvPr/>
        </p:nvSpPr>
        <p:spPr>
          <a:xfrm>
            <a:off x="2669679"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Amy Hurst</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U. of Oregon</a:t>
            </a:r>
          </a:p>
        </p:txBody>
      </p:sp>
      <p:sp>
        <p:nvSpPr>
          <p:cNvPr id="11" name="TextBox 10">
            <a:extLst>
              <a:ext uri="{FF2B5EF4-FFF2-40B4-BE49-F238E27FC236}">
                <a16:creationId xmlns:a16="http://schemas.microsoft.com/office/drawing/2014/main" id="{ECA10806-7298-1DCD-A2A7-621465842553}"/>
              </a:ext>
            </a:extLst>
          </p:cNvPr>
          <p:cNvSpPr txBox="1"/>
          <p:nvPr/>
        </p:nvSpPr>
        <p:spPr>
          <a:xfrm>
            <a:off x="5008997"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Cynthia Putnam</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DePaul</a:t>
            </a:r>
          </a:p>
        </p:txBody>
      </p:sp>
      <p:sp>
        <p:nvSpPr>
          <p:cNvPr id="12" name="TextBox 11">
            <a:extLst>
              <a:ext uri="{FF2B5EF4-FFF2-40B4-BE49-F238E27FC236}">
                <a16:creationId xmlns:a16="http://schemas.microsoft.com/office/drawing/2014/main" id="{975DBC79-F4DF-8672-66F5-B9A96E198713}"/>
              </a:ext>
            </a:extLst>
          </p:cNvPr>
          <p:cNvSpPr txBox="1"/>
          <p:nvPr/>
        </p:nvSpPr>
        <p:spPr>
          <a:xfrm>
            <a:off x="7331450" y="4417206"/>
            <a:ext cx="2012707" cy="553998"/>
          </a:xfrm>
          <a:prstGeom prst="rect">
            <a:avLst/>
          </a:prstGeom>
          <a:noFill/>
        </p:spPr>
        <p:txBody>
          <a:bodyPr wrap="square" rtlCol="0">
            <a:spAutoFit/>
          </a:bodyPr>
          <a:lstStyle/>
          <a:p>
            <a:pPr algn="ctr"/>
            <a:r>
              <a:rPr lang="en-US" sz="1600" b="1" dirty="0" err="1">
                <a:latin typeface="Segoe UI" panose="020B0502040204020203" pitchFamily="34" charset="0"/>
                <a:ea typeface="Segoe UI" panose="020B0502040204020203" pitchFamily="34" charset="0"/>
                <a:cs typeface="Segoe UI" panose="020B0502040204020203" pitchFamily="34" charset="0"/>
              </a:rPr>
              <a:t>Sayan</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b="1" dirty="0" err="1">
                <a:latin typeface="Segoe UI" panose="020B0502040204020203" pitchFamily="34" charset="0"/>
                <a:ea typeface="Segoe UI" panose="020B0502040204020203" pitchFamily="34" charset="0"/>
                <a:cs typeface="Segoe UI" panose="020B0502040204020203" pitchFamily="34" charset="0"/>
              </a:rPr>
              <a:t>Sarcar</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Birmingham City U.</a:t>
            </a:r>
          </a:p>
        </p:txBody>
      </p:sp>
      <p:sp>
        <p:nvSpPr>
          <p:cNvPr id="14" name="TextBox 13">
            <a:extLst>
              <a:ext uri="{FF2B5EF4-FFF2-40B4-BE49-F238E27FC236}">
                <a16:creationId xmlns:a16="http://schemas.microsoft.com/office/drawing/2014/main" id="{79B625B0-420F-B057-DDEF-E7280D751989}"/>
              </a:ext>
            </a:extLst>
          </p:cNvPr>
          <p:cNvSpPr txBox="1"/>
          <p:nvPr/>
        </p:nvSpPr>
        <p:spPr>
          <a:xfrm>
            <a:off x="9689959" y="4417206"/>
            <a:ext cx="2012707" cy="553998"/>
          </a:xfrm>
          <a:prstGeom prst="rect">
            <a:avLst/>
          </a:prstGeom>
          <a:noFill/>
        </p:spPr>
        <p:txBody>
          <a:bodyPr wrap="square" rtlCol="0">
            <a:spAutoFit/>
          </a:bodyPr>
          <a:lstStyle/>
          <a:p>
            <a:pPr algn="ctr"/>
            <a:r>
              <a:rPr lang="en-US" sz="1600" b="1" dirty="0">
                <a:latin typeface="Segoe UI" panose="020B0502040204020203" pitchFamily="34" charset="0"/>
                <a:ea typeface="Segoe UI" panose="020B0502040204020203" pitchFamily="34" charset="0"/>
                <a:cs typeface="Segoe UI" panose="020B0502040204020203" pitchFamily="34" charset="0"/>
              </a:rPr>
              <a:t>Gerhard Weber</a:t>
            </a:r>
            <a:br>
              <a:rPr lang="en-US" sz="1600" b="1" dirty="0">
                <a:latin typeface="Segoe UI" panose="020B0502040204020203" pitchFamily="34" charset="0"/>
                <a:ea typeface="Segoe UI" panose="020B0502040204020203" pitchFamily="34" charset="0"/>
                <a:cs typeface="Segoe UI" panose="020B0502040204020203" pitchFamily="34" charset="0"/>
              </a:rPr>
            </a:br>
            <a:r>
              <a:rPr lang="en-US" sz="1400" dirty="0" err="1">
                <a:latin typeface="Segoe UI" panose="020B0502040204020203" pitchFamily="34" charset="0"/>
                <a:ea typeface="Segoe UI" panose="020B0502040204020203" pitchFamily="34" charset="0"/>
                <a:cs typeface="Segoe UI" panose="020B0502040204020203" pitchFamily="34" charset="0"/>
              </a:rPr>
              <a:t>Technische</a:t>
            </a:r>
            <a:r>
              <a:rPr lang="en-US" sz="1400" dirty="0">
                <a:latin typeface="Segoe UI" panose="020B0502040204020203" pitchFamily="34" charset="0"/>
                <a:ea typeface="Segoe UI" panose="020B0502040204020203" pitchFamily="34" charset="0"/>
                <a:cs typeface="Segoe UI" panose="020B0502040204020203" pitchFamily="34" charset="0"/>
              </a:rPr>
              <a:t> U.  Dresden </a:t>
            </a:r>
          </a:p>
        </p:txBody>
      </p:sp>
    </p:spTree>
    <p:extLst>
      <p:ext uri="{BB962C8B-B14F-4D97-AF65-F5344CB8AC3E}">
        <p14:creationId xmlns:p14="http://schemas.microsoft.com/office/powerpoint/2010/main" val="3290820209"/>
      </p:ext>
    </p:extLst>
  </p:cSld>
  <p:clrMapOvr>
    <a:masterClrMapping/>
  </p:clrMapOvr>
  <mc:AlternateContent xmlns:mc="http://schemas.openxmlformats.org/markup-compatibility/2006" xmlns:p14="http://schemas.microsoft.com/office/powerpoint/2010/main">
    <mc:Choice Requires="p14">
      <p:transition spd="slow" p14:dur="2000" advTm="3118"/>
    </mc:Choice>
    <mc:Fallback xmlns="">
      <p:transition spd="slow" advTm="311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p:txBody>
          <a:bodyPr/>
          <a:lstStyle/>
          <a:p>
            <a:r>
              <a:rPr lang="en-US" dirty="0"/>
              <a:t>8 Best Paper Nominees: First four</a:t>
            </a:r>
          </a:p>
        </p:txBody>
      </p:sp>
      <p:sp>
        <p:nvSpPr>
          <p:cNvPr id="5" name="Content Placeholder 4">
            <a:extLst>
              <a:ext uri="{FF2B5EF4-FFF2-40B4-BE49-F238E27FC236}">
                <a16:creationId xmlns:a16="http://schemas.microsoft.com/office/drawing/2014/main" id="{5AD51931-D314-56E1-25A3-4B00833FD0FE}"/>
              </a:ext>
            </a:extLst>
          </p:cNvPr>
          <p:cNvSpPr>
            <a:spLocks noGrp="1"/>
          </p:cNvSpPr>
          <p:nvPr>
            <p:ph idx="1"/>
          </p:nvPr>
        </p:nvSpPr>
        <p:spPr>
          <a:xfrm>
            <a:off x="914400" y="1566350"/>
            <a:ext cx="11493164" cy="5063050"/>
          </a:xfrm>
        </p:spPr>
        <p:txBody>
          <a:bodyPr>
            <a:normAutofit/>
          </a:bodyPr>
          <a:lstStyle/>
          <a:p>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Quantifying Touch: New Metrics for Characterizing What Happens During a Touch</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err="1"/>
              <a:t>Junhan</a:t>
            </a:r>
            <a:r>
              <a:rPr lang="en-US" sz="1800" dirty="0"/>
              <a:t> Kong, </a:t>
            </a:r>
            <a:r>
              <a:rPr lang="en-US" sz="1800" dirty="0" err="1"/>
              <a:t>Mingyuan</a:t>
            </a:r>
            <a:r>
              <a:rPr lang="en-US" sz="1800" dirty="0"/>
              <a:t> Zhong, James Fogarty, Jacob </a:t>
            </a:r>
            <a:r>
              <a:rPr lang="en-US" sz="1800" dirty="0" err="1"/>
              <a:t>Wobbrock</a:t>
            </a:r>
            <a:r>
              <a:rPr lang="en-US" sz="1800" dirty="0"/>
              <a:t>, University of Washington</a:t>
            </a:r>
          </a:p>
          <a:p>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Accessible </a:t>
            </a:r>
            <a:r>
              <a:rPr lang="en-US" sz="2000" b="1" dirty="0" err="1">
                <a:latin typeface="Segoe UI Semibold" panose="020B0502040204020203" pitchFamily="34" charset="0"/>
                <a:ea typeface="Segoe UI Semibold" panose="020B0502040204020203" pitchFamily="34" charset="0"/>
                <a:cs typeface="Segoe UI Semibold" panose="020B0502040204020203" pitchFamily="34" charset="0"/>
              </a:rPr>
              <a:t>Blockly</a:t>
            </a:r>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 An Accessible Block-Based Programming Library for People with Visual Impairments</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err="1"/>
              <a:t>Aboubakar</a:t>
            </a:r>
            <a:r>
              <a:rPr lang="en-US" sz="1800" dirty="0"/>
              <a:t> </a:t>
            </a:r>
            <a:r>
              <a:rPr lang="en-US" sz="1800" dirty="0" err="1"/>
              <a:t>Mountapmbeme</a:t>
            </a:r>
            <a:r>
              <a:rPr lang="en-US" sz="1800" dirty="0"/>
              <a:t>, </a:t>
            </a:r>
            <a:r>
              <a:rPr lang="en-US" sz="1800" dirty="0" err="1"/>
              <a:t>Obiamuju</a:t>
            </a:r>
            <a:r>
              <a:rPr lang="en-US" sz="1800" dirty="0"/>
              <a:t> Okafor, Stephanie </a:t>
            </a:r>
            <a:r>
              <a:rPr lang="en-US" sz="1800" dirty="0" err="1"/>
              <a:t>Ludi</a:t>
            </a:r>
            <a:r>
              <a:rPr lang="en-US" sz="1800" dirty="0"/>
              <a:t>, University of North Texas </a:t>
            </a:r>
          </a:p>
          <a:p>
            <a:r>
              <a:rPr lang="en-US" sz="2000" b="1" dirty="0" err="1">
                <a:latin typeface="Segoe UI Semibold" panose="020B0502040204020203" pitchFamily="34" charset="0"/>
                <a:ea typeface="Segoe UI Semibold" panose="020B0502040204020203" pitchFamily="34" charset="0"/>
                <a:cs typeface="Segoe UI Semibold" panose="020B0502040204020203" pitchFamily="34" charset="0"/>
              </a:rPr>
              <a:t>LaMPost</a:t>
            </a:r>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 Design and Evaluation of an AI-assisted Email Writing Prototype for Adults w/ Dyslexia</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a:t>Steven Goodman</a:t>
            </a:r>
            <a:r>
              <a:rPr lang="en-US" sz="1800" baseline="30000" dirty="0"/>
              <a:t>1</a:t>
            </a:r>
            <a:r>
              <a:rPr lang="en-US" sz="1800" dirty="0"/>
              <a:t>, Andy Coenen</a:t>
            </a:r>
            <a:r>
              <a:rPr lang="en-US" sz="1800" baseline="30000" dirty="0"/>
              <a:t>2</a:t>
            </a:r>
            <a:r>
              <a:rPr lang="en-US" sz="1800" dirty="0"/>
              <a:t>, Aaron Donsbach</a:t>
            </a:r>
            <a:r>
              <a:rPr lang="en-US" sz="1800" baseline="30000" dirty="0"/>
              <a:t>2</a:t>
            </a:r>
            <a:r>
              <a:rPr lang="en-US" sz="1800" dirty="0"/>
              <a:t>, Tiffanie Home</a:t>
            </a:r>
            <a:r>
              <a:rPr lang="en-US" sz="1800" baseline="30000" dirty="0"/>
              <a:t>2</a:t>
            </a:r>
            <a:r>
              <a:rPr lang="en-US" sz="1800" dirty="0"/>
              <a:t>, Michael Lahav</a:t>
            </a:r>
            <a:r>
              <a:rPr lang="en-US" sz="1800" baseline="30000" dirty="0"/>
              <a:t>2</a:t>
            </a:r>
            <a:r>
              <a:rPr lang="en-US" sz="1800" dirty="0"/>
              <a:t>, Robert MacDonal</a:t>
            </a:r>
            <a:r>
              <a:rPr lang="en-US" sz="1800" baseline="30000" dirty="0"/>
              <a:t>2</a:t>
            </a:r>
            <a:r>
              <a:rPr lang="en-US" sz="1800" dirty="0"/>
              <a:t>, Rain </a:t>
            </a:r>
            <a:r>
              <a:rPr lang="en-US" sz="1800" dirty="0" err="1"/>
              <a:t>Breaw</a:t>
            </a:r>
            <a:r>
              <a:rPr lang="en-US" sz="1800" dirty="0"/>
              <a:t> Michaels</a:t>
            </a:r>
            <a:r>
              <a:rPr lang="en-US" sz="1800" baseline="30000" dirty="0"/>
              <a:t>2</a:t>
            </a:r>
            <a:r>
              <a:rPr lang="en-US" sz="1800" dirty="0"/>
              <a:t>, Agit Narayanan</a:t>
            </a:r>
            <a:r>
              <a:rPr lang="en-US" sz="1800" baseline="30000" dirty="0"/>
              <a:t>2</a:t>
            </a:r>
            <a:r>
              <a:rPr lang="en-US" sz="1800" dirty="0"/>
              <a:t>, Mahima Pushkama</a:t>
            </a:r>
            <a:r>
              <a:rPr lang="en-US" sz="1800" baseline="30000" dirty="0"/>
              <a:t>2</a:t>
            </a:r>
            <a:r>
              <a:rPr lang="en-US" sz="1800" dirty="0"/>
              <a:t>, Rachel Sweeney</a:t>
            </a:r>
            <a:r>
              <a:rPr lang="en-US" sz="1800" baseline="30000" dirty="0"/>
              <a:t>2</a:t>
            </a:r>
            <a:r>
              <a:rPr lang="en-US" sz="1800" dirty="0"/>
              <a:t>, Meredith </a:t>
            </a:r>
            <a:r>
              <a:rPr lang="en-US" sz="1800" dirty="0" err="1"/>
              <a:t>Ringel</a:t>
            </a:r>
            <a:r>
              <a:rPr lang="en-US" sz="1800" dirty="0"/>
              <a:t> Morris</a:t>
            </a:r>
            <a:r>
              <a:rPr lang="en-US" sz="1800" baseline="30000" dirty="0"/>
              <a:t>2</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baseline="30000" dirty="0"/>
              <a:t>1</a:t>
            </a:r>
            <a:r>
              <a:rPr lang="en-US" sz="1800" dirty="0"/>
              <a:t>University of Washington; </a:t>
            </a:r>
            <a:r>
              <a:rPr lang="en-US" sz="1800" baseline="30000" dirty="0"/>
              <a:t>2</a:t>
            </a:r>
            <a:r>
              <a:rPr lang="en-US" sz="1800" dirty="0"/>
              <a:t>Google</a:t>
            </a:r>
          </a:p>
          <a:p>
            <a: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t>A Collaborative Approach to Support Medication Management in Older Adults with Mild Cognitive Impairment Using Conversational Assistants (CAs)</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a:t>Niharika Mathur</a:t>
            </a:r>
            <a:r>
              <a:rPr lang="en-US" sz="1800" baseline="30000" dirty="0"/>
              <a:t>1</a:t>
            </a:r>
            <a:r>
              <a:rPr lang="en-US" sz="1800" dirty="0"/>
              <a:t>,  Tamara Zubatiy</a:t>
            </a:r>
            <a:r>
              <a:rPr lang="en-US" sz="1800" baseline="30000" dirty="0"/>
              <a:t>1</a:t>
            </a:r>
            <a:r>
              <a:rPr lang="en-US" sz="1800" dirty="0"/>
              <a:t>, </a:t>
            </a:r>
            <a:r>
              <a:rPr lang="en-US" sz="1800" dirty="0" err="1"/>
              <a:t>Jiachen</a:t>
            </a:r>
            <a:r>
              <a:rPr lang="en-US" sz="1800" dirty="0"/>
              <a:t> Li</a:t>
            </a:r>
            <a:r>
              <a:rPr lang="en-US" sz="1800" baseline="30000" dirty="0"/>
              <a:t>1</a:t>
            </a:r>
            <a:r>
              <a:rPr lang="en-US" sz="1800" dirty="0"/>
              <a:t>, Brian Jones</a:t>
            </a:r>
            <a:r>
              <a:rPr lang="en-US" sz="1800" baseline="30000" dirty="0"/>
              <a:t>1</a:t>
            </a:r>
            <a:r>
              <a:rPr lang="en-US" sz="1800" dirty="0"/>
              <a:t>, Elizabeth Mynatt</a:t>
            </a:r>
            <a:r>
              <a:rPr lang="en-US" sz="1800" baseline="30000" dirty="0"/>
              <a:t>2</a:t>
            </a:r>
            <a:br>
              <a:rPr lang="en-US" sz="1800" dirty="0"/>
            </a:br>
            <a:r>
              <a:rPr lang="en-US" sz="1800" baseline="30000" dirty="0"/>
              <a:t>1</a:t>
            </a:r>
            <a:r>
              <a:rPr lang="en-US" sz="1800" dirty="0"/>
              <a:t>Georgia Tech; </a:t>
            </a:r>
            <a:r>
              <a:rPr lang="en-US" sz="1800" baseline="30000" dirty="0"/>
              <a:t>2</a:t>
            </a:r>
            <a:r>
              <a:rPr lang="en-US" sz="1800" dirty="0"/>
              <a:t>Northeastern University</a:t>
            </a:r>
          </a:p>
        </p:txBody>
      </p:sp>
      <p:sp>
        <p:nvSpPr>
          <p:cNvPr id="7" name="Content Placeholder 6">
            <a:extLst>
              <a:ext uri="{FF2B5EF4-FFF2-40B4-BE49-F238E27FC236}">
                <a16:creationId xmlns:a16="http://schemas.microsoft.com/office/drawing/2014/main" id="{302B007B-0F09-A458-3FB1-A52F27E6B067}"/>
              </a:ext>
            </a:extLst>
          </p:cNvPr>
          <p:cNvSpPr>
            <a:spLocks noGrp="1"/>
          </p:cNvSpPr>
          <p:nvPr>
            <p:ph sz="quarter" idx="13"/>
          </p:nvPr>
        </p:nvSpPr>
        <p:spPr/>
        <p:txBody>
          <a:bodyPr/>
          <a:lstStyle/>
          <a:p>
            <a:r>
              <a:rPr lang="en-US" dirty="0"/>
              <a:t>ASSETS’22</a:t>
            </a:r>
          </a:p>
        </p:txBody>
      </p:sp>
      <p:sp>
        <p:nvSpPr>
          <p:cNvPr id="9" name="TextBox 8">
            <a:extLst>
              <a:ext uri="{FF2B5EF4-FFF2-40B4-BE49-F238E27FC236}">
                <a16:creationId xmlns:a16="http://schemas.microsoft.com/office/drawing/2014/main" id="{7AAE22CD-752B-C01D-FD53-0C55F4060519}"/>
              </a:ext>
            </a:extLst>
          </p:cNvPr>
          <p:cNvSpPr txBox="1"/>
          <p:nvPr/>
        </p:nvSpPr>
        <p:spPr>
          <a:xfrm>
            <a:off x="12557207" y="-531628"/>
            <a:ext cx="4284765" cy="4893647"/>
          </a:xfrm>
          <a:prstGeom prst="rect">
            <a:avLst/>
          </a:prstGeom>
          <a:noFill/>
        </p:spPr>
        <p:txBody>
          <a:bodyPr wrap="square" rtlCol="0">
            <a:spAutoFit/>
          </a:bodyPr>
          <a:lstStyle/>
          <a:p>
            <a:pPr algn="l"/>
            <a:r>
              <a:rPr lang="en-US" sz="2400" dirty="0">
                <a:latin typeface="Segoe UI" panose="020B0502040204020203" pitchFamily="34" charset="0"/>
                <a:ea typeface="Segoe UI" panose="020B0502040204020203" pitchFamily="34" charset="0"/>
                <a:cs typeface="Segoe UI" panose="020B0502040204020203" pitchFamily="34" charset="0"/>
              </a:rPr>
              <a:t>Steven Goodman, University of Washington</a:t>
            </a:r>
          </a:p>
          <a:p>
            <a:pPr algn="l"/>
            <a:r>
              <a:rPr lang="en-US" sz="2400" dirty="0">
                <a:latin typeface="Segoe UI" panose="020B0502040204020203" pitchFamily="34" charset="0"/>
                <a:ea typeface="Segoe UI" panose="020B0502040204020203" pitchFamily="34" charset="0"/>
                <a:cs typeface="Segoe UI" panose="020B0502040204020203" pitchFamily="34" charset="0"/>
              </a:rPr>
              <a:t>Andy </a:t>
            </a:r>
            <a:r>
              <a:rPr lang="en-US" sz="2400" dirty="0" err="1">
                <a:latin typeface="Segoe UI" panose="020B0502040204020203" pitchFamily="34" charset="0"/>
                <a:ea typeface="Segoe UI" panose="020B0502040204020203" pitchFamily="34" charset="0"/>
                <a:cs typeface="Segoe UI" panose="020B0502040204020203" pitchFamily="34" charset="0"/>
              </a:rPr>
              <a:t>Coenen</a:t>
            </a:r>
            <a:r>
              <a:rPr lang="en-US" sz="2400" dirty="0">
                <a:latin typeface="Segoe UI" panose="020B0502040204020203" pitchFamily="34" charset="0"/>
                <a:ea typeface="Segoe UI" panose="020B0502040204020203" pitchFamily="34" charset="0"/>
                <a:cs typeface="Segoe UI" panose="020B0502040204020203" pitchFamily="34" charset="0"/>
              </a:rPr>
              <a:t>, Google</a:t>
            </a:r>
          </a:p>
          <a:p>
            <a:pPr algn="l"/>
            <a:r>
              <a:rPr lang="en-US" sz="2400" dirty="0">
                <a:latin typeface="Segoe UI" panose="020B0502040204020203" pitchFamily="34" charset="0"/>
                <a:ea typeface="Segoe UI" panose="020B0502040204020203" pitchFamily="34" charset="0"/>
                <a:cs typeface="Segoe UI" panose="020B0502040204020203" pitchFamily="34" charset="0"/>
              </a:rPr>
              <a:t>Aaron </a:t>
            </a:r>
            <a:r>
              <a:rPr lang="en-US" sz="2400" dirty="0" err="1">
                <a:latin typeface="Segoe UI" panose="020B0502040204020203" pitchFamily="34" charset="0"/>
                <a:ea typeface="Segoe UI" panose="020B0502040204020203" pitchFamily="34" charset="0"/>
                <a:cs typeface="Segoe UI" panose="020B0502040204020203" pitchFamily="34" charset="0"/>
              </a:rPr>
              <a:t>Donsbach</a:t>
            </a:r>
            <a:r>
              <a:rPr lang="en-US" sz="2400" dirty="0">
                <a:latin typeface="Segoe UI" panose="020B0502040204020203" pitchFamily="34" charset="0"/>
                <a:ea typeface="Segoe UI" panose="020B0502040204020203" pitchFamily="34" charset="0"/>
                <a:cs typeface="Segoe UI" panose="020B0502040204020203" pitchFamily="34" charset="0"/>
              </a:rPr>
              <a:t>, Google</a:t>
            </a:r>
          </a:p>
          <a:p>
            <a:pPr algn="l"/>
            <a:r>
              <a:rPr lang="en-US" sz="2400" dirty="0">
                <a:latin typeface="Segoe UI" panose="020B0502040204020203" pitchFamily="34" charset="0"/>
                <a:ea typeface="Segoe UI" panose="020B0502040204020203" pitchFamily="34" charset="0"/>
                <a:cs typeface="Segoe UI" panose="020B0502040204020203" pitchFamily="34" charset="0"/>
              </a:rPr>
              <a:t>Tiffanie Home,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Michal Lahav,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Robert MacDonald,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Rain </a:t>
            </a:r>
            <a:r>
              <a:rPr lang="en-US" sz="2400" dirty="0" err="1">
                <a:latin typeface="Segoe UI" panose="020B0502040204020203" pitchFamily="34" charset="0"/>
                <a:ea typeface="Segoe UI" panose="020B0502040204020203" pitchFamily="34" charset="0"/>
                <a:cs typeface="Segoe UI" panose="020B0502040204020203" pitchFamily="34" charset="0"/>
              </a:rPr>
              <a:t>Breaw</a:t>
            </a:r>
            <a:r>
              <a:rPr lang="en-US" sz="2400" dirty="0">
                <a:latin typeface="Segoe UI" panose="020B0502040204020203" pitchFamily="34" charset="0"/>
                <a:ea typeface="Segoe UI" panose="020B0502040204020203" pitchFamily="34" charset="0"/>
                <a:cs typeface="Segoe UI" panose="020B0502040204020203" pitchFamily="34" charset="0"/>
              </a:rPr>
              <a:t> Michaels,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Agit Narayanan,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Mahima </a:t>
            </a:r>
            <a:r>
              <a:rPr lang="en-US" sz="2400" dirty="0" err="1">
                <a:latin typeface="Segoe UI" panose="020B0502040204020203" pitchFamily="34" charset="0"/>
                <a:ea typeface="Segoe UI" panose="020B0502040204020203" pitchFamily="34" charset="0"/>
                <a:cs typeface="Segoe UI" panose="020B0502040204020203" pitchFamily="34" charset="0"/>
              </a:rPr>
              <a:t>Pushkama</a:t>
            </a:r>
            <a:r>
              <a:rPr lang="en-US" sz="2400" dirty="0">
                <a:latin typeface="Segoe UI" panose="020B0502040204020203" pitchFamily="34" charset="0"/>
                <a:ea typeface="Segoe UI" panose="020B0502040204020203" pitchFamily="34" charset="0"/>
                <a:cs typeface="Segoe UI" panose="020B0502040204020203" pitchFamily="34" charset="0"/>
              </a:rPr>
              <a:t>,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Rachel Sweeney, Google </a:t>
            </a:r>
          </a:p>
          <a:p>
            <a:pPr algn="l"/>
            <a:r>
              <a:rPr lang="en-US" sz="2400" dirty="0">
                <a:latin typeface="Segoe UI" panose="020B0502040204020203" pitchFamily="34" charset="0"/>
                <a:ea typeface="Segoe UI" panose="020B0502040204020203" pitchFamily="34" charset="0"/>
                <a:cs typeface="Segoe UI" panose="020B0502040204020203" pitchFamily="34" charset="0"/>
              </a:rPr>
              <a:t>Meredith </a:t>
            </a:r>
            <a:r>
              <a:rPr lang="en-US" sz="2400" dirty="0" err="1">
                <a:latin typeface="Segoe UI" panose="020B0502040204020203" pitchFamily="34" charset="0"/>
                <a:ea typeface="Segoe UI" panose="020B0502040204020203" pitchFamily="34" charset="0"/>
                <a:cs typeface="Segoe UI" panose="020B0502040204020203" pitchFamily="34" charset="0"/>
              </a:rPr>
              <a:t>Ringel</a:t>
            </a:r>
            <a:r>
              <a:rPr lang="en-US" sz="2400" dirty="0">
                <a:latin typeface="Segoe UI" panose="020B0502040204020203" pitchFamily="34" charset="0"/>
                <a:ea typeface="Segoe UI" panose="020B0502040204020203" pitchFamily="34" charset="0"/>
                <a:cs typeface="Segoe UI" panose="020B0502040204020203" pitchFamily="34" charset="0"/>
              </a:rPr>
              <a:t> Morris, Google</a:t>
            </a:r>
          </a:p>
        </p:txBody>
      </p:sp>
      <p:sp>
        <p:nvSpPr>
          <p:cNvPr id="15" name="Oval 14">
            <a:extLst>
              <a:ext uri="{FF2B5EF4-FFF2-40B4-BE49-F238E27FC236}">
                <a16:creationId xmlns:a16="http://schemas.microsoft.com/office/drawing/2014/main" id="{3A284709-29E7-F3D4-D772-69941FE36E06}"/>
              </a:ext>
            </a:extLst>
          </p:cNvPr>
          <p:cNvSpPr/>
          <p:nvPr/>
        </p:nvSpPr>
        <p:spPr>
          <a:xfrm>
            <a:off x="287472" y="1652745"/>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1</a:t>
            </a:r>
          </a:p>
        </p:txBody>
      </p:sp>
      <p:sp>
        <p:nvSpPr>
          <p:cNvPr id="16" name="Oval 15">
            <a:extLst>
              <a:ext uri="{FF2B5EF4-FFF2-40B4-BE49-F238E27FC236}">
                <a16:creationId xmlns:a16="http://schemas.microsoft.com/office/drawing/2014/main" id="{AF6926A6-CB0D-8EEA-2031-7AB56239879D}"/>
              </a:ext>
            </a:extLst>
          </p:cNvPr>
          <p:cNvSpPr/>
          <p:nvPr/>
        </p:nvSpPr>
        <p:spPr>
          <a:xfrm>
            <a:off x="287472" y="2528160"/>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2</a:t>
            </a:r>
          </a:p>
        </p:txBody>
      </p:sp>
      <p:sp>
        <p:nvSpPr>
          <p:cNvPr id="17" name="Oval 16">
            <a:extLst>
              <a:ext uri="{FF2B5EF4-FFF2-40B4-BE49-F238E27FC236}">
                <a16:creationId xmlns:a16="http://schemas.microsoft.com/office/drawing/2014/main" id="{21BE10FC-F837-F6B5-3F53-9799413BDE08}"/>
              </a:ext>
            </a:extLst>
          </p:cNvPr>
          <p:cNvSpPr/>
          <p:nvPr/>
        </p:nvSpPr>
        <p:spPr>
          <a:xfrm>
            <a:off x="287472" y="3771875"/>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3</a:t>
            </a:r>
          </a:p>
        </p:txBody>
      </p:sp>
      <p:sp>
        <p:nvSpPr>
          <p:cNvPr id="18" name="Oval 17">
            <a:extLst>
              <a:ext uri="{FF2B5EF4-FFF2-40B4-BE49-F238E27FC236}">
                <a16:creationId xmlns:a16="http://schemas.microsoft.com/office/drawing/2014/main" id="{BF9F1958-9A27-887F-0D82-63BEB93848C1}"/>
              </a:ext>
            </a:extLst>
          </p:cNvPr>
          <p:cNvSpPr/>
          <p:nvPr/>
        </p:nvSpPr>
        <p:spPr>
          <a:xfrm>
            <a:off x="287472" y="5288026"/>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4</a:t>
            </a:r>
          </a:p>
        </p:txBody>
      </p:sp>
    </p:spTree>
    <p:extLst>
      <p:ext uri="{BB962C8B-B14F-4D97-AF65-F5344CB8AC3E}">
        <p14:creationId xmlns:p14="http://schemas.microsoft.com/office/powerpoint/2010/main" val="2389812079"/>
      </p:ext>
    </p:extLst>
  </p:cSld>
  <p:clrMapOvr>
    <a:masterClrMapping/>
  </p:clrMapOvr>
  <mc:AlternateContent xmlns:mc="http://schemas.openxmlformats.org/markup-compatibility/2006" xmlns:p14="http://schemas.microsoft.com/office/powerpoint/2010/main">
    <mc:Choice Requires="p14">
      <p:transition spd="slow" p14:dur="2000" advTm="1355"/>
    </mc:Choice>
    <mc:Fallback xmlns="">
      <p:transition spd="slow" advTm="135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85879F7-AD82-A045-76CF-A63D396BD544}"/>
              </a:ext>
            </a:extLst>
          </p:cNvPr>
          <p:cNvSpPr>
            <a:spLocks noGrp="1"/>
          </p:cNvSpPr>
          <p:nvPr>
            <p:ph type="title"/>
          </p:nvPr>
        </p:nvSpPr>
        <p:spPr/>
        <p:txBody>
          <a:bodyPr/>
          <a:lstStyle/>
          <a:p>
            <a:r>
              <a:rPr lang="en-US" dirty="0"/>
              <a:t>8 Best Paper Nominees: Next four</a:t>
            </a:r>
          </a:p>
        </p:txBody>
      </p:sp>
      <p:sp>
        <p:nvSpPr>
          <p:cNvPr id="5" name="Content Placeholder 4">
            <a:extLst>
              <a:ext uri="{FF2B5EF4-FFF2-40B4-BE49-F238E27FC236}">
                <a16:creationId xmlns:a16="http://schemas.microsoft.com/office/drawing/2014/main" id="{5AD51931-D314-56E1-25A3-4B00833FD0FE}"/>
              </a:ext>
            </a:extLst>
          </p:cNvPr>
          <p:cNvSpPr>
            <a:spLocks noGrp="1"/>
          </p:cNvSpPr>
          <p:nvPr>
            <p:ph idx="1"/>
          </p:nvPr>
        </p:nvSpPr>
        <p:spPr>
          <a:xfrm>
            <a:off x="914400" y="1566350"/>
            <a:ext cx="10990128" cy="5063050"/>
          </a:xfrm>
        </p:spPr>
        <p:txBody>
          <a:bodyPr>
            <a:normAutofit/>
          </a:bodyPr>
          <a:lstStyle/>
          <a:p>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Blind Users Accessing Their Training Images in Teachable Object Recognizers</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err="1"/>
              <a:t>Jonggi</a:t>
            </a:r>
            <a:r>
              <a:rPr lang="en-US" sz="1800" dirty="0"/>
              <a:t> Hong</a:t>
            </a:r>
            <a:r>
              <a:rPr lang="en-US" sz="1800" baseline="30000" dirty="0"/>
              <a:t>1</a:t>
            </a:r>
            <a:r>
              <a:rPr lang="en-US" sz="1800" dirty="0"/>
              <a:t>, </a:t>
            </a:r>
            <a:r>
              <a:rPr lang="en-US" sz="1800" dirty="0" err="1"/>
              <a:t>Jaina</a:t>
            </a:r>
            <a:r>
              <a:rPr lang="en-US" sz="1800" dirty="0"/>
              <a:t> Gandhi</a:t>
            </a:r>
            <a:r>
              <a:rPr lang="en-US" sz="1800" baseline="30000" dirty="0"/>
              <a:t>2</a:t>
            </a:r>
            <a:r>
              <a:rPr lang="en-US" sz="1800" dirty="0"/>
              <a:t>, Ernest Mensah</a:t>
            </a:r>
            <a:r>
              <a:rPr lang="en-US" sz="1800" baseline="30000" dirty="0"/>
              <a:t>2</a:t>
            </a:r>
            <a:r>
              <a:rPr lang="en-US" sz="1800" dirty="0"/>
              <a:t>, </a:t>
            </a:r>
            <a:r>
              <a:rPr lang="en-US" sz="1800" dirty="0" err="1"/>
              <a:t>Famaz</a:t>
            </a:r>
            <a:r>
              <a:rPr lang="en-US" sz="1800" dirty="0"/>
              <a:t> Zeraati</a:t>
            </a:r>
            <a:r>
              <a:rPr lang="en-US" sz="1800" baseline="30000" dirty="0"/>
              <a:t>2</a:t>
            </a:r>
            <a:r>
              <a:rPr lang="en-US" sz="1800" dirty="0"/>
              <a:t>, Ebrima Jarjue</a:t>
            </a:r>
            <a:r>
              <a:rPr lang="en-US" sz="1800" baseline="30000" dirty="0"/>
              <a:t>2</a:t>
            </a:r>
            <a:r>
              <a:rPr lang="en-US" sz="1800" dirty="0"/>
              <a:t>, </a:t>
            </a:r>
            <a:r>
              <a:rPr lang="en-US" sz="1800" dirty="0" err="1"/>
              <a:t>Kyungiun</a:t>
            </a:r>
            <a:r>
              <a:rPr lang="en-US" sz="1800" dirty="0"/>
              <a:t> Lee</a:t>
            </a:r>
            <a:r>
              <a:rPr lang="en-US" sz="1800" baseline="30000" dirty="0"/>
              <a:t>2</a:t>
            </a:r>
            <a:r>
              <a:rPr lang="en-US" sz="1800" dirty="0"/>
              <a:t>, </a:t>
            </a:r>
            <a:r>
              <a:rPr lang="en-US" sz="1800" dirty="0" err="1"/>
              <a:t>Hernisa</a:t>
            </a:r>
            <a:r>
              <a:rPr lang="en-US" sz="1800" dirty="0"/>
              <a:t> Kacorri</a:t>
            </a:r>
            <a:r>
              <a:rPr lang="en-US" sz="1800" baseline="30000" dirty="0"/>
              <a:t>2</a:t>
            </a:r>
            <a:br>
              <a:rPr lang="en-US" sz="1800" dirty="0"/>
            </a:br>
            <a:r>
              <a:rPr lang="en-US" sz="1800" baseline="30000" dirty="0"/>
              <a:t>1</a:t>
            </a:r>
            <a:r>
              <a:rPr lang="en-US" sz="1800" dirty="0"/>
              <a:t>Smith-Kettlewell Eye Research Institute; </a:t>
            </a:r>
            <a:r>
              <a:rPr lang="en-US" sz="1800" baseline="30000" dirty="0"/>
              <a:t>2</a:t>
            </a:r>
            <a:r>
              <a:rPr lang="en-US" sz="1800" dirty="0"/>
              <a:t>University of Maryland, College Park</a:t>
            </a:r>
          </a:p>
          <a:p>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AAC with Automated Vocabulary from Photographs: Insights from School and Speech-Language Therapy Settings</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a:t>Mauricio Fontana de Vargas, </a:t>
            </a:r>
            <a:r>
              <a:rPr lang="en-US" sz="1800" dirty="0" err="1"/>
              <a:t>Jiamin</a:t>
            </a:r>
            <a:r>
              <a:rPr lang="en-US" sz="1800" dirty="0"/>
              <a:t> Dai, Karyn Moffatt, McGill University</a:t>
            </a:r>
          </a:p>
          <a:p>
            <a:r>
              <a:rPr lang="en-US" sz="2000" b="1" dirty="0">
                <a:latin typeface="Segoe UI Semibold" panose="020B0502040204020203" pitchFamily="34" charset="0"/>
                <a:ea typeface="Segoe UI Semibold" panose="020B0502040204020203" pitchFamily="34" charset="0"/>
                <a:cs typeface="Segoe UI Semibold" panose="020B0502040204020203" pitchFamily="34" charset="0"/>
              </a:rPr>
              <a:t>Chronically Under-Addressed: Considerations for HCI Accessibility Practice w/Chronically Ill People</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a:t>Kelly Mack, Emma McDonnell, Leah </a:t>
            </a:r>
            <a:r>
              <a:rPr lang="en-US" sz="1800" dirty="0" err="1"/>
              <a:t>Findlater</a:t>
            </a:r>
            <a:r>
              <a:rPr lang="en-US" sz="1800" dirty="0"/>
              <a:t>, Heather Evans, University of Washington</a:t>
            </a:r>
          </a:p>
          <a:p>
            <a: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t>Support in the Moment: Benefits and use of video-span selection and search for sign-language video comprehension among ASL learners</a:t>
            </a:r>
            <a:br>
              <a:rPr lang="en-US" sz="1800" b="1" dirty="0">
                <a:latin typeface="Segoe UI Semibold" panose="020B0502040204020203" pitchFamily="34" charset="0"/>
                <a:ea typeface="Segoe UI Semibold" panose="020B0502040204020203" pitchFamily="34" charset="0"/>
                <a:cs typeface="Segoe UI Semibold" panose="020B0502040204020203" pitchFamily="34" charset="0"/>
              </a:rPr>
            </a:br>
            <a:r>
              <a:rPr lang="en-US" sz="1800" dirty="0"/>
              <a:t>Saad Hassan, Akhter Al Amin, </a:t>
            </a:r>
            <a:r>
              <a:rPr lang="en-US" sz="1800" dirty="0" err="1"/>
              <a:t>Caluã</a:t>
            </a:r>
            <a:r>
              <a:rPr lang="en-US" sz="1800" dirty="0"/>
              <a:t> de </a:t>
            </a:r>
            <a:r>
              <a:rPr lang="en-US" sz="1800" dirty="0" err="1"/>
              <a:t>Lacerda</a:t>
            </a:r>
            <a:r>
              <a:rPr lang="en-US" sz="1800" dirty="0"/>
              <a:t> </a:t>
            </a:r>
            <a:r>
              <a:rPr lang="en-US" sz="1800" dirty="0" err="1"/>
              <a:t>Pataca</a:t>
            </a:r>
            <a:r>
              <a:rPr lang="en-US" sz="1800" dirty="0"/>
              <a:t>, Diego Navarro, Alexis Gordon, </a:t>
            </a:r>
            <a:r>
              <a:rPr lang="en-US" sz="1800" dirty="0" err="1"/>
              <a:t>Sooyeon</a:t>
            </a:r>
            <a:r>
              <a:rPr lang="en-US" sz="1800" dirty="0"/>
              <a:t> Lee, Matt Huenerfauth, Rochester Institute of Technology </a:t>
            </a:r>
          </a:p>
        </p:txBody>
      </p:sp>
      <p:sp>
        <p:nvSpPr>
          <p:cNvPr id="7" name="Content Placeholder 6">
            <a:extLst>
              <a:ext uri="{FF2B5EF4-FFF2-40B4-BE49-F238E27FC236}">
                <a16:creationId xmlns:a16="http://schemas.microsoft.com/office/drawing/2014/main" id="{302B007B-0F09-A458-3FB1-A52F27E6B067}"/>
              </a:ext>
            </a:extLst>
          </p:cNvPr>
          <p:cNvSpPr>
            <a:spLocks noGrp="1"/>
          </p:cNvSpPr>
          <p:nvPr>
            <p:ph sz="quarter" idx="13"/>
          </p:nvPr>
        </p:nvSpPr>
        <p:spPr/>
        <p:txBody>
          <a:bodyPr/>
          <a:lstStyle/>
          <a:p>
            <a:r>
              <a:rPr lang="en-US" dirty="0"/>
              <a:t>ASSETS’22</a:t>
            </a:r>
          </a:p>
        </p:txBody>
      </p:sp>
      <p:sp>
        <p:nvSpPr>
          <p:cNvPr id="15" name="Oval 14">
            <a:extLst>
              <a:ext uri="{FF2B5EF4-FFF2-40B4-BE49-F238E27FC236}">
                <a16:creationId xmlns:a16="http://schemas.microsoft.com/office/drawing/2014/main" id="{3A284709-29E7-F3D4-D772-69941FE36E06}"/>
              </a:ext>
            </a:extLst>
          </p:cNvPr>
          <p:cNvSpPr/>
          <p:nvPr/>
        </p:nvSpPr>
        <p:spPr>
          <a:xfrm>
            <a:off x="287472" y="1652745"/>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5</a:t>
            </a:r>
          </a:p>
        </p:txBody>
      </p:sp>
      <p:sp>
        <p:nvSpPr>
          <p:cNvPr id="16" name="Oval 15">
            <a:extLst>
              <a:ext uri="{FF2B5EF4-FFF2-40B4-BE49-F238E27FC236}">
                <a16:creationId xmlns:a16="http://schemas.microsoft.com/office/drawing/2014/main" id="{AF6926A6-CB0D-8EEA-2031-7AB56239879D}"/>
              </a:ext>
            </a:extLst>
          </p:cNvPr>
          <p:cNvSpPr/>
          <p:nvPr/>
        </p:nvSpPr>
        <p:spPr>
          <a:xfrm>
            <a:off x="287472" y="2863675"/>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6</a:t>
            </a:r>
          </a:p>
        </p:txBody>
      </p:sp>
      <p:sp>
        <p:nvSpPr>
          <p:cNvPr id="17" name="Oval 16">
            <a:extLst>
              <a:ext uri="{FF2B5EF4-FFF2-40B4-BE49-F238E27FC236}">
                <a16:creationId xmlns:a16="http://schemas.microsoft.com/office/drawing/2014/main" id="{21BE10FC-F837-F6B5-3F53-9799413BDE08}"/>
              </a:ext>
            </a:extLst>
          </p:cNvPr>
          <p:cNvSpPr/>
          <p:nvPr/>
        </p:nvSpPr>
        <p:spPr>
          <a:xfrm>
            <a:off x="287472" y="4053635"/>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7</a:t>
            </a:r>
          </a:p>
        </p:txBody>
      </p:sp>
      <p:sp>
        <p:nvSpPr>
          <p:cNvPr id="18" name="Oval 17">
            <a:extLst>
              <a:ext uri="{FF2B5EF4-FFF2-40B4-BE49-F238E27FC236}">
                <a16:creationId xmlns:a16="http://schemas.microsoft.com/office/drawing/2014/main" id="{BF9F1958-9A27-887F-0D82-63BEB93848C1}"/>
              </a:ext>
            </a:extLst>
          </p:cNvPr>
          <p:cNvSpPr/>
          <p:nvPr/>
        </p:nvSpPr>
        <p:spPr>
          <a:xfrm>
            <a:off x="287472" y="5300726"/>
            <a:ext cx="445780" cy="445780"/>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8</a:t>
            </a:r>
          </a:p>
        </p:txBody>
      </p:sp>
    </p:spTree>
    <p:extLst>
      <p:ext uri="{BB962C8B-B14F-4D97-AF65-F5344CB8AC3E}">
        <p14:creationId xmlns:p14="http://schemas.microsoft.com/office/powerpoint/2010/main" val="2846282027"/>
      </p:ext>
    </p:extLst>
  </p:cSld>
  <p:clrMapOvr>
    <a:masterClrMapping/>
  </p:clrMapOvr>
  <p:transition spd="slow" advTm="388">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st Student Paper certificate:&#10;&#10;Best student paper is:&#10;AAC with Automated Vocabulary from Photographs: Insights from School and Speech-Language Therapy SettingsMauricio Fontana de Vargas, Jiamin Dai, Karyn Moffatt, McGill University">
            <a:extLst>
              <a:ext uri="{FF2B5EF4-FFF2-40B4-BE49-F238E27FC236}">
                <a16:creationId xmlns:a16="http://schemas.microsoft.com/office/drawing/2014/main" id="{E7C2ADA3-533A-E1E9-DA01-3E6F68AA52AD}"/>
              </a:ext>
            </a:extLst>
          </p:cNvPr>
          <p:cNvPicPr>
            <a:picLocks noChangeAspect="1"/>
          </p:cNvPicPr>
          <p:nvPr/>
        </p:nvPicPr>
        <p:blipFill>
          <a:blip r:embed="rId3"/>
          <a:stretch>
            <a:fillRect/>
          </a:stretch>
        </p:blipFill>
        <p:spPr>
          <a:xfrm>
            <a:off x="3441658" y="0"/>
            <a:ext cx="5308684" cy="6858000"/>
          </a:xfrm>
          <a:prstGeom prst="rect">
            <a:avLst/>
          </a:prstGeom>
        </p:spPr>
      </p:pic>
      <p:sp>
        <p:nvSpPr>
          <p:cNvPr id="2" name="Title 1">
            <a:extLst>
              <a:ext uri="{FF2B5EF4-FFF2-40B4-BE49-F238E27FC236}">
                <a16:creationId xmlns:a16="http://schemas.microsoft.com/office/drawing/2014/main" id="{62660175-D41F-C75E-215E-2CB3CD0B7554}"/>
              </a:ext>
            </a:extLst>
          </p:cNvPr>
          <p:cNvSpPr>
            <a:spLocks noGrp="1"/>
          </p:cNvSpPr>
          <p:nvPr>
            <p:ph type="title"/>
          </p:nvPr>
        </p:nvSpPr>
        <p:spPr>
          <a:xfrm>
            <a:off x="349418" y="-701438"/>
            <a:ext cx="11493164" cy="701438"/>
          </a:xfrm>
        </p:spPr>
        <p:txBody>
          <a:bodyPr/>
          <a:lstStyle/>
          <a:p>
            <a:r>
              <a:rPr lang="en-US" dirty="0">
                <a:solidFill>
                  <a:srgbClr val="ECECEC"/>
                </a:solidFill>
              </a:rPr>
              <a:t>Best Student Paper</a:t>
            </a:r>
          </a:p>
        </p:txBody>
      </p:sp>
    </p:spTree>
    <p:extLst>
      <p:ext uri="{BB962C8B-B14F-4D97-AF65-F5344CB8AC3E}">
        <p14:creationId xmlns:p14="http://schemas.microsoft.com/office/powerpoint/2010/main" val="4213228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st Paper certificate:&#10;&#10;Best Paper:&#10;&#10;A Collaborative Approach to Support Medication Management in Older Adults with Mild Cognitive Impairment Using Conversational Assistants (CAs)Niharika Mathur1,  Tamara Zubatiy1, Jiachen Li1, Brian Jones1, Elizabeth Mynatt21Georgia Tech; 2Northeastern University&#10;&#10;">
            <a:extLst>
              <a:ext uri="{FF2B5EF4-FFF2-40B4-BE49-F238E27FC236}">
                <a16:creationId xmlns:a16="http://schemas.microsoft.com/office/drawing/2014/main" id="{0FDFE966-FA8E-F15B-D980-39A52B366126}"/>
              </a:ext>
            </a:extLst>
          </p:cNvPr>
          <p:cNvPicPr>
            <a:picLocks noChangeAspect="1"/>
          </p:cNvPicPr>
          <p:nvPr/>
        </p:nvPicPr>
        <p:blipFill>
          <a:blip r:embed="rId3"/>
          <a:stretch>
            <a:fillRect/>
          </a:stretch>
        </p:blipFill>
        <p:spPr>
          <a:xfrm>
            <a:off x="3446318" y="0"/>
            <a:ext cx="5299364" cy="6858000"/>
          </a:xfrm>
          <a:prstGeom prst="rect">
            <a:avLst/>
          </a:prstGeom>
        </p:spPr>
      </p:pic>
      <p:sp>
        <p:nvSpPr>
          <p:cNvPr id="2" name="Title 1">
            <a:extLst>
              <a:ext uri="{FF2B5EF4-FFF2-40B4-BE49-F238E27FC236}">
                <a16:creationId xmlns:a16="http://schemas.microsoft.com/office/drawing/2014/main" id="{22946E1F-DBD3-61E2-2F5A-E65E9148B291}"/>
              </a:ext>
            </a:extLst>
          </p:cNvPr>
          <p:cNvSpPr>
            <a:spLocks noGrp="1"/>
          </p:cNvSpPr>
          <p:nvPr>
            <p:ph type="title"/>
          </p:nvPr>
        </p:nvSpPr>
        <p:spPr>
          <a:xfrm>
            <a:off x="145086" y="-849955"/>
            <a:ext cx="11493164" cy="701438"/>
          </a:xfrm>
        </p:spPr>
        <p:txBody>
          <a:bodyPr/>
          <a:lstStyle/>
          <a:p>
            <a:r>
              <a:rPr lang="en-US" dirty="0">
                <a:solidFill>
                  <a:srgbClr val="ECECEC"/>
                </a:solidFill>
              </a:rPr>
              <a:t>Best Paper</a:t>
            </a:r>
          </a:p>
        </p:txBody>
      </p:sp>
    </p:spTree>
    <p:extLst>
      <p:ext uri="{BB962C8B-B14F-4D97-AF65-F5344CB8AC3E}">
        <p14:creationId xmlns:p14="http://schemas.microsoft.com/office/powerpoint/2010/main" val="3771648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Screenshot of virtual trivia night">
            <a:extLst>
              <a:ext uri="{FF2B5EF4-FFF2-40B4-BE49-F238E27FC236}">
                <a16:creationId xmlns:a16="http://schemas.microsoft.com/office/drawing/2014/main" id="{3391E5C5-1AED-1547-B5F6-C167C05825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009" y="405632"/>
            <a:ext cx="10561983" cy="6046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E8DD18-DDC3-49FD-EE50-4BF3D51B136C}"/>
              </a:ext>
            </a:extLst>
          </p:cNvPr>
          <p:cNvSpPr/>
          <p:nvPr/>
        </p:nvSpPr>
        <p:spPr>
          <a:xfrm>
            <a:off x="0" y="569762"/>
            <a:ext cx="3347499"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EABE33-7539-D225-8F26-1A906372B5A8}"/>
              </a:ext>
            </a:extLst>
          </p:cNvPr>
          <p:cNvSpPr txBox="1"/>
          <p:nvPr/>
        </p:nvSpPr>
        <p:spPr>
          <a:xfrm>
            <a:off x="272619" y="1186977"/>
            <a:ext cx="3347499" cy="400110"/>
          </a:xfrm>
          <a:prstGeom prst="rect">
            <a:avLst/>
          </a:prstGeom>
          <a:noFill/>
        </p:spPr>
        <p:txBody>
          <a:bodyPr wrap="square" tIns="45720" bIns="45720" rtlCol="0">
            <a:spAutoFit/>
          </a:bodyPr>
          <a:lstStyle/>
          <a:p>
            <a:r>
              <a:rPr lang="en-US" sz="2000" b="0" i="0" dirty="0">
                <a:solidFill>
                  <a:schemeClr val="bg1"/>
                </a:solidFill>
                <a:effectLst/>
                <a:latin typeface="Raleway" panose="020B0503030101060003" pitchFamily="34" charset="0"/>
              </a:rPr>
              <a:t>Virtual Land</a:t>
            </a:r>
            <a:endParaRPr lang="en-US" sz="2000" dirty="0">
              <a:solidFill>
                <a:schemeClr val="bg1"/>
              </a:solidFill>
              <a:latin typeface="Raleway" panose="020B0503030101060003" pitchFamily="34" charset="0"/>
              <a:cs typeface="Segoe UI Light" panose="020B0502040204020203" pitchFamily="34" charset="0"/>
            </a:endParaRPr>
          </a:p>
        </p:txBody>
      </p:sp>
      <p:sp>
        <p:nvSpPr>
          <p:cNvPr id="7" name="Title 4">
            <a:extLst>
              <a:ext uri="{FF2B5EF4-FFF2-40B4-BE49-F238E27FC236}">
                <a16:creationId xmlns:a16="http://schemas.microsoft.com/office/drawing/2014/main" id="{13E6C7B3-24D1-20FA-D751-98D8FA0DB58C}"/>
              </a:ext>
            </a:extLst>
          </p:cNvPr>
          <p:cNvSpPr txBox="1">
            <a:spLocks/>
          </p:cNvSpPr>
          <p:nvPr/>
        </p:nvSpPr>
        <p:spPr>
          <a:xfrm>
            <a:off x="394550" y="719026"/>
            <a:ext cx="2892757" cy="558497"/>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lang="en-US" sz="6000" b="1" kern="1200" dirty="0">
                <a:solidFill>
                  <a:schemeClr val="tx1">
                    <a:lumMod val="75000"/>
                    <a:lumOff val="25000"/>
                  </a:schemeClr>
                </a:solidFill>
                <a:latin typeface="Bebas Neue" panose="020B0606020202050201" pitchFamily="34" charset="0"/>
                <a:ea typeface="+mn-ea"/>
                <a:cs typeface="+mn-cs"/>
              </a:defRPr>
            </a:lvl1pPr>
          </a:lstStyle>
          <a:p>
            <a:r>
              <a:rPr lang="en-US" sz="4000" dirty="0">
                <a:solidFill>
                  <a:schemeClr val="bg1"/>
                </a:solidFill>
              </a:rPr>
              <a:t>ASSETS’22 Day 1</a:t>
            </a:r>
          </a:p>
        </p:txBody>
      </p:sp>
      <p:sp>
        <p:nvSpPr>
          <p:cNvPr id="3" name="Title 2">
            <a:extLst>
              <a:ext uri="{FF2B5EF4-FFF2-40B4-BE49-F238E27FC236}">
                <a16:creationId xmlns:a16="http://schemas.microsoft.com/office/drawing/2014/main" id="{5825EBA4-0386-5B25-CE3E-E21F08CFB85A}"/>
              </a:ext>
            </a:extLst>
          </p:cNvPr>
          <p:cNvSpPr>
            <a:spLocks noGrp="1"/>
          </p:cNvSpPr>
          <p:nvPr>
            <p:ph type="title"/>
          </p:nvPr>
        </p:nvSpPr>
        <p:spPr>
          <a:xfrm>
            <a:off x="0" y="-841726"/>
            <a:ext cx="11493164" cy="701438"/>
          </a:xfrm>
        </p:spPr>
        <p:txBody>
          <a:bodyPr/>
          <a:lstStyle/>
          <a:p>
            <a:r>
              <a:rPr lang="en-US" dirty="0">
                <a:solidFill>
                  <a:srgbClr val="ECECEC"/>
                </a:solidFill>
              </a:rPr>
              <a:t>ASSETS’22 Day 1 Virtual Trivia</a:t>
            </a:r>
          </a:p>
        </p:txBody>
      </p:sp>
    </p:spTree>
    <p:extLst>
      <p:ext uri="{BB962C8B-B14F-4D97-AF65-F5344CB8AC3E}">
        <p14:creationId xmlns:p14="http://schemas.microsoft.com/office/powerpoint/2010/main" val="1199234389"/>
      </p:ext>
    </p:extLst>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SETS 2022 logo composed of a PCB-style Parthenon outline with three people standing and communicating with each other in the Parthenon, representing three main iconic disabilities: blind, mobility impaired, deaf and hard of hearing. Under the parthenon, it reads ASSETS 2022. The background has intersecting blue and purple watercolors and all other assets are white color.">
            <a:extLst>
              <a:ext uri="{FF2B5EF4-FFF2-40B4-BE49-F238E27FC236}">
                <a16:creationId xmlns:a16="http://schemas.microsoft.com/office/drawing/2014/main" id="{2310BEBC-E9A7-9881-1D1D-4C6AFAB87709}"/>
              </a:ext>
            </a:extLst>
          </p:cNvPr>
          <p:cNvPicPr>
            <a:picLocks noChangeAspect="1"/>
          </p:cNvPicPr>
          <p:nvPr/>
        </p:nvPicPr>
        <p:blipFill>
          <a:blip r:embed="rId3"/>
          <a:stretch>
            <a:fillRect/>
          </a:stretch>
        </p:blipFill>
        <p:spPr>
          <a:xfrm>
            <a:off x="2628901" y="-1"/>
            <a:ext cx="6934199" cy="6934199"/>
          </a:xfrm>
          <a:prstGeom prst="rect">
            <a:avLst/>
          </a:prstGeom>
        </p:spPr>
      </p:pic>
      <p:sp>
        <p:nvSpPr>
          <p:cNvPr id="2" name="TextBox 1">
            <a:extLst>
              <a:ext uri="{FF2B5EF4-FFF2-40B4-BE49-F238E27FC236}">
                <a16:creationId xmlns:a16="http://schemas.microsoft.com/office/drawing/2014/main" id="{5AC04707-1556-8FA4-179D-20F87AD1FE4A}"/>
              </a:ext>
            </a:extLst>
          </p:cNvPr>
          <p:cNvSpPr txBox="1"/>
          <p:nvPr/>
        </p:nvSpPr>
        <p:spPr>
          <a:xfrm>
            <a:off x="3982276" y="5378583"/>
            <a:ext cx="4194314" cy="523220"/>
          </a:xfrm>
          <a:prstGeom prst="rect">
            <a:avLst/>
          </a:prstGeom>
          <a:noFill/>
        </p:spPr>
        <p:txBody>
          <a:bodyPr wrap="square">
            <a:spAutoFit/>
          </a:bodyPr>
          <a:lstStyle/>
          <a:p>
            <a:pPr algn="ctr"/>
            <a:r>
              <a:rPr lang="en-US"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The 24th International ACM SIGACCESS Conference on Computers and Accessibility</a:t>
            </a:r>
            <a:endPar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Graphic 3">
            <a:extLst>
              <a:ext uri="{FF2B5EF4-FFF2-40B4-BE49-F238E27FC236}">
                <a16:creationId xmlns:a16="http://schemas.microsoft.com/office/drawing/2014/main" id="{9F4C8589-1EC8-A24F-5FDA-0DBC41D3D390}"/>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9176" y="5904780"/>
            <a:ext cx="182880" cy="182880"/>
          </a:xfrm>
          <a:prstGeom prst="rect">
            <a:avLst/>
          </a:prstGeom>
        </p:spPr>
      </p:pic>
      <p:pic>
        <p:nvPicPr>
          <p:cNvPr id="6" name="Graphic 5">
            <a:extLst>
              <a:ext uri="{FF2B5EF4-FFF2-40B4-BE49-F238E27FC236}">
                <a16:creationId xmlns:a16="http://schemas.microsoft.com/office/drawing/2014/main" id="{6670FD98-26A6-7EEC-26F0-A0767651A719}"/>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13316" y="5904780"/>
            <a:ext cx="182880" cy="182880"/>
          </a:xfrm>
          <a:prstGeom prst="rect">
            <a:avLst/>
          </a:prstGeom>
        </p:spPr>
      </p:pic>
      <p:sp>
        <p:nvSpPr>
          <p:cNvPr id="8" name="TextBox 7">
            <a:extLst>
              <a:ext uri="{FF2B5EF4-FFF2-40B4-BE49-F238E27FC236}">
                <a16:creationId xmlns:a16="http://schemas.microsoft.com/office/drawing/2014/main" id="{47152222-F68D-E06E-C0FD-5E5FC237D18F}"/>
              </a:ext>
            </a:extLst>
          </p:cNvPr>
          <p:cNvSpPr txBox="1"/>
          <p:nvPr/>
        </p:nvSpPr>
        <p:spPr>
          <a:xfrm>
            <a:off x="4872507" y="5870375"/>
            <a:ext cx="1316480" cy="304699"/>
          </a:xfrm>
          <a:prstGeom prst="rect">
            <a:avLst/>
          </a:prstGeom>
          <a:noFill/>
        </p:spPr>
        <p:txBody>
          <a:bodyPr wrap="square">
            <a:spAutoFit/>
          </a:bodyPr>
          <a:lstStyle/>
          <a:p>
            <a:r>
              <a:rPr lang="en-US" sz="1200" dirty="0">
                <a:solidFill>
                  <a:schemeClr val="bg1"/>
                </a:solidFill>
                <a:effectLst/>
                <a:latin typeface="Segoe UI Light" panose="020B0502040204020203" pitchFamily="34" charset="0"/>
                <a:ea typeface="Segoe UI" panose="020B0502040204020203" pitchFamily="34" charset="0"/>
                <a:cs typeface="Segoe UI" panose="020B0502040204020203" pitchFamily="34" charset="0"/>
              </a:rPr>
              <a:t>Athens, Greece</a:t>
            </a:r>
            <a:endParaRPr lang="en-US" sz="1200" dirty="0">
              <a:solidFill>
                <a:schemeClr val="bg1"/>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BB28B7C9-A8BA-7F9F-BE57-C51152B5EEF0}"/>
              </a:ext>
            </a:extLst>
          </p:cNvPr>
          <p:cNvSpPr txBox="1"/>
          <p:nvPr/>
        </p:nvSpPr>
        <p:spPr>
          <a:xfrm>
            <a:off x="6571635" y="5870973"/>
            <a:ext cx="904467" cy="276999"/>
          </a:xfrm>
          <a:prstGeom prst="rect">
            <a:avLst/>
          </a:prstGeom>
          <a:noFill/>
        </p:spPr>
        <p:txBody>
          <a:bodyPr wrap="square">
            <a:spAutoFit/>
          </a:bodyPr>
          <a:lstStyle/>
          <a:p>
            <a:r>
              <a:rPr lang="en-US" sz="1200" dirty="0">
                <a:solidFill>
                  <a:schemeClr val="bg1"/>
                </a:solidFill>
                <a:effectLst/>
                <a:latin typeface="Segoe UI Light" panose="020B0502040204020203" pitchFamily="34" charset="0"/>
                <a:ea typeface="Segoe UI" panose="020B0502040204020203" pitchFamily="34" charset="0"/>
                <a:cs typeface="Segoe UI" panose="020B0502040204020203" pitchFamily="34" charset="0"/>
              </a:rPr>
              <a:t>Oct 23-26</a:t>
            </a:r>
            <a:endParaRPr lang="en-US" sz="1200" dirty="0">
              <a:solidFill>
                <a:schemeClr val="bg1"/>
              </a:solidFill>
              <a:latin typeface="Segoe UI Light" panose="020B0502040204020203" pitchFamily="34" charset="0"/>
              <a:ea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AFD3757D-E591-1C08-FCC2-7D248E7F9BAB}"/>
              </a:ext>
            </a:extLst>
          </p:cNvPr>
          <p:cNvSpPr>
            <a:spLocks noGrp="1"/>
          </p:cNvSpPr>
          <p:nvPr>
            <p:ph type="ctrTitle"/>
          </p:nvPr>
        </p:nvSpPr>
        <p:spPr>
          <a:xfrm>
            <a:off x="-348946" y="-1704674"/>
            <a:ext cx="10216243" cy="2387600"/>
          </a:xfrm>
        </p:spPr>
        <p:txBody>
          <a:bodyPr/>
          <a:lstStyle/>
          <a:p>
            <a:r>
              <a:rPr lang="en-US" dirty="0">
                <a:solidFill>
                  <a:srgbClr val="ECECEC"/>
                </a:solidFill>
              </a:rPr>
              <a:t>ASSETS’22 Closing Slide</a:t>
            </a:r>
          </a:p>
        </p:txBody>
      </p:sp>
    </p:spTree>
    <p:extLst>
      <p:ext uri="{BB962C8B-B14F-4D97-AF65-F5344CB8AC3E}">
        <p14:creationId xmlns:p14="http://schemas.microsoft.com/office/powerpoint/2010/main" val="216280005"/>
      </p:ext>
    </p:extLst>
  </p:cSld>
  <p:clrMapOvr>
    <a:masterClrMapping/>
  </p:clrMapOvr>
  <mc:AlternateContent xmlns:mc="http://schemas.openxmlformats.org/markup-compatibility/2006" xmlns:p14="http://schemas.microsoft.com/office/powerpoint/2010/main">
    <mc:Choice Requires="p14">
      <p:transition spd="slow" p14:dur="2000" advTm="2578"/>
    </mc:Choice>
    <mc:Fallback xmlns="">
      <p:transition spd="slow" advTm="2578"/>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665B-C39E-BEDB-07C6-4F0C7944F16D}"/>
              </a:ext>
            </a:extLst>
          </p:cNvPr>
          <p:cNvSpPr>
            <a:spLocks noGrp="1"/>
          </p:cNvSpPr>
          <p:nvPr>
            <p:ph type="ctrTitle"/>
          </p:nvPr>
        </p:nvSpPr>
        <p:spPr/>
        <p:txBody>
          <a:bodyPr/>
          <a:lstStyle/>
          <a:p>
            <a:r>
              <a:rPr lang="en-US" dirty="0"/>
              <a:t>ASSETS’23</a:t>
            </a:r>
          </a:p>
        </p:txBody>
      </p:sp>
    </p:spTree>
    <p:extLst>
      <p:ext uri="{BB962C8B-B14F-4D97-AF65-F5344CB8AC3E}">
        <p14:creationId xmlns:p14="http://schemas.microsoft.com/office/powerpoint/2010/main" val="959855660"/>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SSETS teaser - final" descr="ASSETS'23 video announcing Shiri Azenkot as General Chair and New York as the site">
            <a:hlinkClick r:id="" action="ppaction://media"/>
            <a:extLst>
              <a:ext uri="{FF2B5EF4-FFF2-40B4-BE49-F238E27FC236}">
                <a16:creationId xmlns:a16="http://schemas.microsoft.com/office/drawing/2014/main" id="{424B5C4E-C81E-116D-BBC3-332CCE831C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0"/>
            <a:ext cx="10972800" cy="6858000"/>
          </a:xfrm>
          <a:prstGeom prst="rect">
            <a:avLst/>
          </a:prstGeom>
        </p:spPr>
      </p:pic>
    </p:spTree>
    <p:extLst>
      <p:ext uri="{BB962C8B-B14F-4D97-AF65-F5344CB8AC3E}">
        <p14:creationId xmlns:p14="http://schemas.microsoft.com/office/powerpoint/2010/main" val="37538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F2ADA-01DB-6B96-B287-BD83D3CEF441}"/>
              </a:ext>
            </a:extLst>
          </p:cNvPr>
          <p:cNvPicPr>
            <a:picLocks noChangeAspect="1"/>
          </p:cNvPicPr>
          <p:nvPr/>
        </p:nvPicPr>
        <p:blipFill>
          <a:blip r:embed="rId3"/>
          <a:stretch>
            <a:fillRect/>
          </a:stretch>
        </p:blipFill>
        <p:spPr>
          <a:xfrm>
            <a:off x="346900" y="1514790"/>
            <a:ext cx="11498200" cy="3828421"/>
          </a:xfrm>
          <a:prstGeom prst="rect">
            <a:avLst/>
          </a:prstGeom>
          <a:ln>
            <a:solidFill>
              <a:schemeClr val="bg1">
                <a:lumMod val="95000"/>
              </a:schemeClr>
            </a:solidFill>
          </a:ln>
        </p:spPr>
      </p:pic>
      <p:sp>
        <p:nvSpPr>
          <p:cNvPr id="2" name="Title 1">
            <a:extLst>
              <a:ext uri="{FF2B5EF4-FFF2-40B4-BE49-F238E27FC236}">
                <a16:creationId xmlns:a16="http://schemas.microsoft.com/office/drawing/2014/main" id="{3158C449-3C91-DEA3-69CF-E78EDAA9D3BF}"/>
              </a:ext>
            </a:extLst>
          </p:cNvPr>
          <p:cNvSpPr>
            <a:spLocks noGrp="1"/>
          </p:cNvSpPr>
          <p:nvPr>
            <p:ph type="title"/>
          </p:nvPr>
        </p:nvSpPr>
        <p:spPr>
          <a:xfrm>
            <a:off x="0" y="-701438"/>
            <a:ext cx="11493164" cy="701438"/>
          </a:xfrm>
        </p:spPr>
        <p:txBody>
          <a:bodyPr/>
          <a:lstStyle/>
          <a:p>
            <a:r>
              <a:rPr lang="en-US" dirty="0">
                <a:solidFill>
                  <a:srgbClr val="ECECEC"/>
                </a:solidFill>
              </a:rPr>
              <a:t>ASSETS’22 Day 1 Virtual Trivia Discord</a:t>
            </a:r>
          </a:p>
        </p:txBody>
      </p:sp>
    </p:spTree>
    <p:extLst>
      <p:ext uri="{BB962C8B-B14F-4D97-AF65-F5344CB8AC3E}">
        <p14:creationId xmlns:p14="http://schemas.microsoft.com/office/powerpoint/2010/main" val="366615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2D76E4-E08F-1F5B-7DDB-8AC2DF99CF39}"/>
              </a:ext>
            </a:extLst>
          </p:cNvPr>
          <p:cNvSpPr>
            <a:spLocks noGrp="1"/>
          </p:cNvSpPr>
          <p:nvPr>
            <p:ph type="ctrTitle"/>
          </p:nvPr>
        </p:nvSpPr>
        <p:spPr/>
        <p:txBody>
          <a:bodyPr/>
          <a:lstStyle/>
          <a:p>
            <a:r>
              <a:rPr lang="en-US" dirty="0"/>
              <a:t>Day </a:t>
            </a:r>
            <a:r>
              <a:rPr lang="en-US"/>
              <a:t>2 Summary</a:t>
            </a:r>
            <a:endParaRPr lang="en-US" dirty="0"/>
          </a:p>
        </p:txBody>
      </p:sp>
    </p:spTree>
    <p:extLst>
      <p:ext uri="{BB962C8B-B14F-4D97-AF65-F5344CB8AC3E}">
        <p14:creationId xmlns:p14="http://schemas.microsoft.com/office/powerpoint/2010/main" val="2195464953"/>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941E-4BF5-2EEE-CD00-9253D26B28FE}"/>
              </a:ext>
            </a:extLst>
          </p:cNvPr>
          <p:cNvSpPr>
            <a:spLocks noGrp="1"/>
          </p:cNvSpPr>
          <p:nvPr>
            <p:ph type="title"/>
          </p:nvPr>
        </p:nvSpPr>
        <p:spPr/>
        <p:txBody>
          <a:bodyPr/>
          <a:lstStyle/>
          <a:p>
            <a:r>
              <a:rPr lang="en-US" dirty="0"/>
              <a:t>Distinguished Guests</a:t>
            </a:r>
          </a:p>
        </p:txBody>
      </p:sp>
      <p:sp>
        <p:nvSpPr>
          <p:cNvPr id="4" name="Content Placeholder 3">
            <a:extLst>
              <a:ext uri="{FF2B5EF4-FFF2-40B4-BE49-F238E27FC236}">
                <a16:creationId xmlns:a16="http://schemas.microsoft.com/office/drawing/2014/main" id="{E36D34BF-7CC6-B65E-4371-38E65E87932A}"/>
              </a:ext>
            </a:extLst>
          </p:cNvPr>
          <p:cNvSpPr>
            <a:spLocks noGrp="1"/>
          </p:cNvSpPr>
          <p:nvPr>
            <p:ph sz="quarter" idx="13"/>
          </p:nvPr>
        </p:nvSpPr>
        <p:spPr/>
        <p:txBody>
          <a:bodyPr/>
          <a:lstStyle/>
          <a:p>
            <a:r>
              <a:rPr lang="en-US" dirty="0"/>
              <a:t>Schedule</a:t>
            </a:r>
          </a:p>
        </p:txBody>
      </p:sp>
      <p:pic>
        <p:nvPicPr>
          <p:cNvPr id="30722" name="Picture 2" descr="Haben Girma is a 30-ish, Black woman with long dark hair and hazel eyes, wearing a textured red top and a thoughtful expression. The background has shades of blue.">
            <a:extLst>
              <a:ext uri="{FF2B5EF4-FFF2-40B4-BE49-F238E27FC236}">
                <a16:creationId xmlns:a16="http://schemas.microsoft.com/office/drawing/2014/main" id="{41F70F6D-DADB-5452-FE2A-45B61CB0418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353761" y="2386206"/>
            <a:ext cx="2286000" cy="22860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0724" name="Picture 4" descr="head shot of Clayton Lewis">
            <a:extLst>
              <a:ext uri="{FF2B5EF4-FFF2-40B4-BE49-F238E27FC236}">
                <a16:creationId xmlns:a16="http://schemas.microsoft.com/office/drawing/2014/main" id="{3FA39945-5A06-53B5-C992-C7ACB3F5D56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613180" y="2398729"/>
            <a:ext cx="2286000" cy="22860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0726" name="Picture 6" descr="Yannis">
            <a:extLst>
              <a:ext uri="{FF2B5EF4-FFF2-40B4-BE49-F238E27FC236}">
                <a16:creationId xmlns:a16="http://schemas.microsoft.com/office/drawing/2014/main" id="{62820C75-539E-1B56-1010-56952123E37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790057" y="2386206"/>
            <a:ext cx="2286000" cy="22860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F01EED-4D9C-E57A-F78D-337EEFAA9985}"/>
              </a:ext>
            </a:extLst>
          </p:cNvPr>
          <p:cNvSpPr txBox="1"/>
          <p:nvPr/>
        </p:nvSpPr>
        <p:spPr>
          <a:xfrm>
            <a:off x="3037403" y="4658687"/>
            <a:ext cx="2918716" cy="892552"/>
          </a:xfrm>
          <a:prstGeom prst="rect">
            <a:avLst/>
          </a:prstGeom>
          <a:noFill/>
        </p:spPr>
        <p:txBody>
          <a:bodyPr wrap="square" rtlCol="0">
            <a:spAutoFit/>
          </a:bodyPr>
          <a:lstStyle/>
          <a:p>
            <a:pPr algn="ctr"/>
            <a:r>
              <a:rPr lang="en-US" sz="2000" b="1" dirty="0" err="1">
                <a:latin typeface="Segoe Condensed" panose="020B0606040200020203" pitchFamily="34" charset="0"/>
                <a:ea typeface="Segoe UI" panose="020B0502040204020203" pitchFamily="34" charset="0"/>
                <a:cs typeface="Segoe UI" panose="020B0502040204020203" pitchFamily="34" charset="0"/>
              </a:rPr>
              <a:t>Haben</a:t>
            </a:r>
            <a:r>
              <a:rPr lang="en-US" sz="2000" b="1" dirty="0">
                <a:latin typeface="Segoe Condensed" panose="020B0606040200020203" pitchFamily="34" charset="0"/>
                <a:ea typeface="Segoe UI" panose="020B0502040204020203" pitchFamily="34" charset="0"/>
                <a:cs typeface="Segoe UI" panose="020B0502040204020203" pitchFamily="34" charset="0"/>
              </a:rPr>
              <a:t> </a:t>
            </a:r>
            <a:r>
              <a:rPr lang="en-US" sz="2000" b="1" dirty="0" err="1">
                <a:latin typeface="Segoe Condensed" panose="020B0606040200020203" pitchFamily="34" charset="0"/>
                <a:ea typeface="Segoe UI" panose="020B0502040204020203" pitchFamily="34" charset="0"/>
                <a:cs typeface="Segoe UI" panose="020B0502040204020203" pitchFamily="34" charset="0"/>
              </a:rPr>
              <a:t>Girma</a:t>
            </a:r>
            <a:endParaRPr lang="en-US" sz="2000" b="1" dirty="0">
              <a:latin typeface="Segoe Condensed" panose="020B0606040200020203" pitchFamily="34" charset="0"/>
              <a:ea typeface="Segoe UI" panose="020B0502040204020203" pitchFamily="34" charset="0"/>
              <a:cs typeface="Segoe UI" panose="020B0502040204020203" pitchFamily="34" charset="0"/>
            </a:endParaRPr>
          </a:p>
          <a:p>
            <a:pPr algn="ctr"/>
            <a:r>
              <a:rPr lang="en-US" sz="1600" dirty="0">
                <a:latin typeface="Segoe Condensed" panose="020B0606040200020203" pitchFamily="34" charset="0"/>
                <a:ea typeface="Segoe UI" panose="020B0502040204020203" pitchFamily="34" charset="0"/>
                <a:cs typeface="Segoe UI" panose="020B0502040204020203" pitchFamily="34" charset="0"/>
              </a:rPr>
              <a:t>Human rights lawyer advancing disability justice </a:t>
            </a:r>
          </a:p>
        </p:txBody>
      </p:sp>
      <p:sp>
        <p:nvSpPr>
          <p:cNvPr id="8" name="TextBox 7">
            <a:extLst>
              <a:ext uri="{FF2B5EF4-FFF2-40B4-BE49-F238E27FC236}">
                <a16:creationId xmlns:a16="http://schemas.microsoft.com/office/drawing/2014/main" id="{91B92D6F-438F-B99E-F0E5-DA2E90C84A9D}"/>
              </a:ext>
            </a:extLst>
          </p:cNvPr>
          <p:cNvSpPr txBox="1"/>
          <p:nvPr/>
        </p:nvSpPr>
        <p:spPr>
          <a:xfrm>
            <a:off x="341029" y="1573291"/>
            <a:ext cx="5298732"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Monday</a:t>
            </a:r>
          </a:p>
        </p:txBody>
      </p:sp>
      <p:pic>
        <p:nvPicPr>
          <p:cNvPr id="10" name="Picture 10" descr="Profile photo of Georgios Kouroupetroglou">
            <a:extLst>
              <a:ext uri="{FF2B5EF4-FFF2-40B4-BE49-F238E27FC236}">
                <a16:creationId xmlns:a16="http://schemas.microsoft.com/office/drawing/2014/main" id="{8BE4215F-61F8-060E-A2E9-E1A255D1FEF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76229" y="2386206"/>
            <a:ext cx="2286000" cy="2286000"/>
          </a:xfrm>
          <a:prstGeom prst="ellipse">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2D7371-1DCC-E26E-E74F-7270FB1F3770}"/>
              </a:ext>
            </a:extLst>
          </p:cNvPr>
          <p:cNvSpPr txBox="1"/>
          <p:nvPr/>
        </p:nvSpPr>
        <p:spPr>
          <a:xfrm>
            <a:off x="152813" y="4658687"/>
            <a:ext cx="2932832" cy="892552"/>
          </a:xfrm>
          <a:prstGeom prst="rect">
            <a:avLst/>
          </a:prstGeom>
          <a:noFill/>
        </p:spPr>
        <p:txBody>
          <a:bodyPr wrap="square" lIns="0" tIns="45720" rIns="0" bIns="45720" rtlCol="0">
            <a:spAutoFit/>
          </a:bodyPr>
          <a:lstStyle/>
          <a:p>
            <a:pPr algn="ctr"/>
            <a:r>
              <a:rPr lang="en-US" sz="2000" b="1" dirty="0">
                <a:latin typeface="Segoe Condensed" panose="020B0606040200020203" pitchFamily="34" charset="0"/>
                <a:ea typeface="Segoe UI" panose="020B0502040204020203" pitchFamily="34" charset="0"/>
                <a:cs typeface="Segoe UI" panose="020B0502040204020203" pitchFamily="34" charset="0"/>
              </a:rPr>
              <a:t>Georgios Kouroupetroglou</a:t>
            </a:r>
            <a:br>
              <a:rPr lang="en-US" sz="1600" dirty="0">
                <a:latin typeface="Segoe Condensed" panose="020B0606040200020203" pitchFamily="34" charset="0"/>
                <a:ea typeface="Segoe UI" panose="020B0502040204020203" pitchFamily="34" charset="0"/>
                <a:cs typeface="Segoe UI" panose="020B0502040204020203" pitchFamily="34" charset="0"/>
              </a:rPr>
            </a:br>
            <a:r>
              <a:rPr lang="en-US" sz="1600" dirty="0">
                <a:latin typeface="Segoe Condensed" panose="020B0606040200020203" pitchFamily="34" charset="0"/>
                <a:ea typeface="Segoe UI" panose="020B0502040204020203" pitchFamily="34" charset="0"/>
                <a:cs typeface="Segoe UI" panose="020B0502040204020203" pitchFamily="34" charset="0"/>
              </a:rPr>
              <a:t>President, Advancement of Assistive Technology in Europe; Prof, NKUA</a:t>
            </a:r>
          </a:p>
        </p:txBody>
      </p:sp>
      <p:sp>
        <p:nvSpPr>
          <p:cNvPr id="12" name="TextBox 11">
            <a:extLst>
              <a:ext uri="{FF2B5EF4-FFF2-40B4-BE49-F238E27FC236}">
                <a16:creationId xmlns:a16="http://schemas.microsoft.com/office/drawing/2014/main" id="{86881A13-5E14-A30A-79B4-4E81006326B9}"/>
              </a:ext>
            </a:extLst>
          </p:cNvPr>
          <p:cNvSpPr txBox="1"/>
          <p:nvPr/>
        </p:nvSpPr>
        <p:spPr>
          <a:xfrm>
            <a:off x="6790056" y="1573291"/>
            <a:ext cx="5109123" cy="584775"/>
          </a:xfrm>
          <a:prstGeom prst="rect">
            <a:avLst/>
          </a:prstGeom>
          <a:noFill/>
        </p:spPr>
        <p:txBody>
          <a:bodyPr wrap="square" rtlCol="0">
            <a:spAutoFit/>
          </a:bodyPr>
          <a:lstStyle/>
          <a:p>
            <a:pPr algn="ctr"/>
            <a:r>
              <a:rPr lang="en-US" sz="3200" b="1" dirty="0">
                <a:solidFill>
                  <a:schemeClr val="tx1">
                    <a:lumMod val="65000"/>
                    <a:lumOff val="35000"/>
                  </a:schemeClr>
                </a:solidFill>
                <a:latin typeface="Segoe UI Semibold" panose="020B0502040204020203" pitchFamily="34" charset="0"/>
                <a:ea typeface="Segoe UI Semibold" panose="020B0502040204020203" pitchFamily="34" charset="0"/>
                <a:cs typeface="Segoe UI Semibold" panose="020B0502040204020203" pitchFamily="34" charset="0"/>
              </a:rPr>
              <a:t>Tuesday</a:t>
            </a:r>
          </a:p>
        </p:txBody>
      </p:sp>
      <p:sp>
        <p:nvSpPr>
          <p:cNvPr id="13" name="TextBox 12" descr="Image of Yannis Ioannidis">
            <a:extLst>
              <a:ext uri="{FF2B5EF4-FFF2-40B4-BE49-F238E27FC236}">
                <a16:creationId xmlns:a16="http://schemas.microsoft.com/office/drawing/2014/main" id="{8C4236F3-1FAA-929C-F55B-90D8452F3F71}"/>
              </a:ext>
            </a:extLst>
          </p:cNvPr>
          <p:cNvSpPr txBox="1"/>
          <p:nvPr/>
        </p:nvSpPr>
        <p:spPr>
          <a:xfrm>
            <a:off x="6298395" y="4658687"/>
            <a:ext cx="3075090" cy="892552"/>
          </a:xfrm>
          <a:prstGeom prst="rect">
            <a:avLst/>
          </a:prstGeom>
          <a:noFill/>
        </p:spPr>
        <p:txBody>
          <a:bodyPr wrap="square" lIns="0" tIns="45720" rIns="0" bIns="45720" rtlCol="0">
            <a:spAutoFit/>
          </a:bodyPr>
          <a:lstStyle/>
          <a:p>
            <a:pPr algn="ctr"/>
            <a:r>
              <a:rPr lang="en-US" sz="2000" b="1" dirty="0">
                <a:latin typeface="Segoe Condensed" panose="020B0606040200020203" pitchFamily="34" charset="0"/>
                <a:ea typeface="Segoe UI" panose="020B0502040204020203" pitchFamily="34" charset="0"/>
                <a:cs typeface="Segoe UI" panose="020B0502040204020203" pitchFamily="34" charset="0"/>
              </a:rPr>
              <a:t>Yannis Ioannidis</a:t>
            </a:r>
            <a:br>
              <a:rPr lang="en-US" sz="1600" dirty="0">
                <a:latin typeface="Segoe Condensed" panose="020B0606040200020203" pitchFamily="34" charset="0"/>
                <a:ea typeface="Segoe UI" panose="020B0502040204020203" pitchFamily="34" charset="0"/>
                <a:cs typeface="Segoe UI" panose="020B0502040204020203" pitchFamily="34" charset="0"/>
              </a:rPr>
            </a:br>
            <a:r>
              <a:rPr lang="en-US" sz="1600" dirty="0">
                <a:latin typeface="Segoe Condensed" panose="020B0606040200020203" pitchFamily="34" charset="0"/>
                <a:ea typeface="Segoe UI" panose="020B0502040204020203" pitchFamily="34" charset="0"/>
                <a:cs typeface="Segoe UI" panose="020B0502040204020203" pitchFamily="34" charset="0"/>
              </a:rPr>
              <a:t>President, ACM</a:t>
            </a:r>
            <a:br>
              <a:rPr lang="en-US" sz="1600" dirty="0">
                <a:latin typeface="Segoe Condensed" panose="020B0606040200020203" pitchFamily="34" charset="0"/>
                <a:ea typeface="Segoe UI" panose="020B0502040204020203" pitchFamily="34" charset="0"/>
                <a:cs typeface="Segoe UI" panose="020B0502040204020203" pitchFamily="34" charset="0"/>
              </a:rPr>
            </a:br>
            <a:r>
              <a:rPr lang="en-US" sz="1600" dirty="0">
                <a:latin typeface="Segoe Condensed" panose="020B0606040200020203" pitchFamily="34" charset="0"/>
                <a:ea typeface="Segoe UI" panose="020B0502040204020203" pitchFamily="34" charset="0"/>
                <a:cs typeface="Segoe UI" panose="020B0502040204020203" pitchFamily="34" charset="0"/>
              </a:rPr>
              <a:t>Professor, NKUA</a:t>
            </a:r>
          </a:p>
        </p:txBody>
      </p:sp>
      <p:sp>
        <p:nvSpPr>
          <p:cNvPr id="14" name="TextBox 13">
            <a:extLst>
              <a:ext uri="{FF2B5EF4-FFF2-40B4-BE49-F238E27FC236}">
                <a16:creationId xmlns:a16="http://schemas.microsoft.com/office/drawing/2014/main" id="{70ECA2A3-22C5-6FA6-02E8-3AB4AA51977D}"/>
              </a:ext>
            </a:extLst>
          </p:cNvPr>
          <p:cNvSpPr txBox="1"/>
          <p:nvPr/>
        </p:nvSpPr>
        <p:spPr>
          <a:xfrm>
            <a:off x="9218635" y="4644593"/>
            <a:ext cx="3075090" cy="892552"/>
          </a:xfrm>
          <a:prstGeom prst="rect">
            <a:avLst/>
          </a:prstGeom>
          <a:noFill/>
        </p:spPr>
        <p:txBody>
          <a:bodyPr wrap="square" lIns="0" tIns="45720" rIns="0" bIns="45720" rtlCol="0">
            <a:spAutoFit/>
          </a:bodyPr>
          <a:lstStyle/>
          <a:p>
            <a:pPr algn="ctr"/>
            <a:r>
              <a:rPr lang="en-US" sz="2000" b="1" dirty="0">
                <a:latin typeface="Segoe Condensed" panose="020B0606040200020203" pitchFamily="34" charset="0"/>
                <a:ea typeface="Segoe UI" panose="020B0502040204020203" pitchFamily="34" charset="0"/>
                <a:cs typeface="Segoe UI" panose="020B0502040204020203" pitchFamily="34" charset="0"/>
              </a:rPr>
              <a:t>Clayton Lewis</a:t>
            </a:r>
            <a:br>
              <a:rPr lang="en-US" sz="1600" dirty="0">
                <a:latin typeface="Segoe Condensed" panose="020B0606040200020203" pitchFamily="34" charset="0"/>
                <a:ea typeface="Segoe UI" panose="020B0502040204020203" pitchFamily="34" charset="0"/>
                <a:cs typeface="Segoe UI" panose="020B0502040204020203" pitchFamily="34" charset="0"/>
              </a:rPr>
            </a:br>
            <a:r>
              <a:rPr lang="en-US" sz="1600" dirty="0">
                <a:latin typeface="Segoe Condensed" panose="020B0606040200020203" pitchFamily="34" charset="0"/>
                <a:ea typeface="Segoe UI" panose="020B0502040204020203" pitchFamily="34" charset="0"/>
                <a:cs typeface="Segoe UI" panose="020B0502040204020203" pitchFamily="34" charset="0"/>
              </a:rPr>
              <a:t>Professor Emeritus, U. of Colorado</a:t>
            </a:r>
            <a:br>
              <a:rPr lang="en-US" sz="1600" dirty="0">
                <a:latin typeface="Segoe Condensed" panose="020B0606040200020203" pitchFamily="34" charset="0"/>
                <a:ea typeface="Segoe UI" panose="020B0502040204020203" pitchFamily="34" charset="0"/>
                <a:cs typeface="Segoe UI" panose="020B0502040204020203" pitchFamily="34" charset="0"/>
              </a:rPr>
            </a:br>
            <a:r>
              <a:rPr lang="en-US" sz="1600" dirty="0">
                <a:latin typeface="Segoe Condensed" panose="020B0606040200020203" pitchFamily="34" charset="0"/>
                <a:ea typeface="Segoe UI" panose="020B0502040204020203" pitchFamily="34" charset="0"/>
                <a:cs typeface="Segoe UI" panose="020B0502040204020203" pitchFamily="34" charset="0"/>
              </a:rPr>
              <a:t>SIGACCESS Outstanding Contribution</a:t>
            </a:r>
          </a:p>
        </p:txBody>
      </p:sp>
      <p:cxnSp>
        <p:nvCxnSpPr>
          <p:cNvPr id="16" name="Straight Connector 15">
            <a:extLst>
              <a:ext uri="{FF2B5EF4-FFF2-40B4-BE49-F238E27FC236}">
                <a16:creationId xmlns:a16="http://schemas.microsoft.com/office/drawing/2014/main" id="{628DC382-5887-DA45-2582-0D25DA02C32F}"/>
              </a:ext>
            </a:extLst>
          </p:cNvPr>
          <p:cNvCxnSpPr>
            <a:cxnSpLocks/>
          </p:cNvCxnSpPr>
          <p:nvPr/>
        </p:nvCxnSpPr>
        <p:spPr>
          <a:xfrm flipH="1">
            <a:off x="341029" y="1865679"/>
            <a:ext cx="16655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063FE5-67E8-717F-97A5-099DCBB2778E}"/>
              </a:ext>
            </a:extLst>
          </p:cNvPr>
          <p:cNvCxnSpPr>
            <a:cxnSpLocks/>
          </p:cNvCxnSpPr>
          <p:nvPr/>
        </p:nvCxnSpPr>
        <p:spPr>
          <a:xfrm flipH="1" flipV="1">
            <a:off x="3974190" y="1865679"/>
            <a:ext cx="1664208" cy="12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B0C4E3-1F18-B4E5-8056-8499CF59252B}"/>
              </a:ext>
            </a:extLst>
          </p:cNvPr>
          <p:cNvCxnSpPr>
            <a:cxnSpLocks/>
          </p:cNvCxnSpPr>
          <p:nvPr/>
        </p:nvCxnSpPr>
        <p:spPr>
          <a:xfrm flipH="1">
            <a:off x="6754211" y="1864458"/>
            <a:ext cx="166557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A86836-CDC5-4081-E56F-3DA5DA9A83A5}"/>
              </a:ext>
            </a:extLst>
          </p:cNvPr>
          <p:cNvCxnSpPr>
            <a:cxnSpLocks/>
          </p:cNvCxnSpPr>
          <p:nvPr/>
        </p:nvCxnSpPr>
        <p:spPr>
          <a:xfrm flipH="1" flipV="1">
            <a:off x="10234972" y="1864458"/>
            <a:ext cx="1664208" cy="12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557370"/>
      </p:ext>
    </p:extLst>
  </p:cSld>
  <p:clrMapOvr>
    <a:masterClrMapping/>
  </p:clrMapOvr>
  <mc:AlternateContent xmlns:mc="http://schemas.openxmlformats.org/markup-compatibility/2006" xmlns:p14="http://schemas.microsoft.com/office/powerpoint/2010/main">
    <mc:Choice Requires="p14">
      <p:transition spd="slow" p14:dur="2000" advTm="16908"/>
    </mc:Choice>
    <mc:Fallback xmlns="">
      <p:transition spd="slow" advTm="1690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layton Lewis on the stage delivering his keynote">
            <a:extLst>
              <a:ext uri="{FF2B5EF4-FFF2-40B4-BE49-F238E27FC236}">
                <a16:creationId xmlns:a16="http://schemas.microsoft.com/office/drawing/2014/main" id="{2EB11280-D851-4F9B-A80C-5CE69F68159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
            <a:ext cx="4654276" cy="6858000"/>
          </a:xfrm>
          <a:prstGeom prst="rect">
            <a:avLst/>
          </a:prstGeom>
        </p:spPr>
      </p:pic>
      <p:pic>
        <p:nvPicPr>
          <p:cNvPr id="14" name="Picture 13" descr="Steven Goodman presenting his ASSETS'22 talk">
            <a:extLst>
              <a:ext uri="{FF2B5EF4-FFF2-40B4-BE49-F238E27FC236}">
                <a16:creationId xmlns:a16="http://schemas.microsoft.com/office/drawing/2014/main" id="{6A9B4915-34A8-FEAA-65B2-A6A804972E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74005" y="10"/>
            <a:ext cx="7417994" cy="4526265"/>
          </a:xfrm>
          <a:prstGeom prst="rect">
            <a:avLst/>
          </a:prstGeom>
        </p:spPr>
      </p:pic>
      <p:pic>
        <p:nvPicPr>
          <p:cNvPr id="12" name="Picture 11" descr="A student presenting their ASSETS'22 talk">
            <a:extLst>
              <a:ext uri="{FF2B5EF4-FFF2-40B4-BE49-F238E27FC236}">
                <a16:creationId xmlns:a16="http://schemas.microsoft.com/office/drawing/2014/main" id="{C2FF6F41-B07F-7725-C48C-8585C691DD2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74005" y="4629736"/>
            <a:ext cx="2392858" cy="2228264"/>
          </a:xfrm>
          <a:prstGeom prst="rect">
            <a:avLst/>
          </a:prstGeom>
        </p:spPr>
      </p:pic>
      <p:pic>
        <p:nvPicPr>
          <p:cNvPr id="6" name="Picture 5" descr="Jon and ACM President Yannis standing on the stage at ASSETS'22">
            <a:extLst>
              <a:ext uri="{FF2B5EF4-FFF2-40B4-BE49-F238E27FC236}">
                <a16:creationId xmlns:a16="http://schemas.microsoft.com/office/drawing/2014/main" id="{95ED5713-7D87-1C69-106D-BE8171AF476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7270322" y="4629737"/>
            <a:ext cx="2409107" cy="2228264"/>
          </a:xfrm>
          <a:prstGeom prst="rect">
            <a:avLst/>
          </a:prstGeom>
        </p:spPr>
      </p:pic>
      <p:pic>
        <p:nvPicPr>
          <p:cNvPr id="10" name="Picture 9" descr="An ASSETS'22 presenter giving their talk with an ASL interpret sitting next to them">
            <a:extLst>
              <a:ext uri="{FF2B5EF4-FFF2-40B4-BE49-F238E27FC236}">
                <a16:creationId xmlns:a16="http://schemas.microsoft.com/office/drawing/2014/main" id="{DF553825-8402-9F46-8F45-FD5BE0B8164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783443" y="4629735"/>
            <a:ext cx="2408549" cy="2228265"/>
          </a:xfrm>
          <a:prstGeom prst="rect">
            <a:avLst/>
          </a:prstGeom>
        </p:spPr>
      </p:pic>
      <p:sp>
        <p:nvSpPr>
          <p:cNvPr id="17" name="Rectangle 16">
            <a:extLst>
              <a:ext uri="{FF2B5EF4-FFF2-40B4-BE49-F238E27FC236}">
                <a16:creationId xmlns:a16="http://schemas.microsoft.com/office/drawing/2014/main" id="{BF75CE6E-5683-17C5-EF43-059587AC42D2}"/>
              </a:ext>
            </a:extLst>
          </p:cNvPr>
          <p:cNvSpPr/>
          <p:nvPr/>
        </p:nvSpPr>
        <p:spPr>
          <a:xfrm>
            <a:off x="0" y="808301"/>
            <a:ext cx="3670864" cy="11106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2B3E070A-CEAC-A4AD-C2CB-10CE3B4646A7}"/>
              </a:ext>
            </a:extLst>
          </p:cNvPr>
          <p:cNvSpPr>
            <a:spLocks noGrp="1"/>
          </p:cNvSpPr>
          <p:nvPr>
            <p:ph type="title"/>
          </p:nvPr>
        </p:nvSpPr>
        <p:spPr>
          <a:xfrm>
            <a:off x="315038" y="898747"/>
            <a:ext cx="11493164" cy="701438"/>
          </a:xfrm>
        </p:spPr>
        <p:txBody>
          <a:bodyPr>
            <a:noAutofit/>
          </a:bodyPr>
          <a:lstStyle/>
          <a:p>
            <a:r>
              <a:rPr lang="en-US" sz="4000" b="1" dirty="0">
                <a:solidFill>
                  <a:schemeClr val="bg1"/>
                </a:solidFill>
                <a:latin typeface="Bebas Neue" panose="020B0606020202050201" pitchFamily="34" charset="77"/>
              </a:rPr>
              <a:t>ASSETS’22 Day 2 </a:t>
            </a:r>
          </a:p>
        </p:txBody>
      </p:sp>
      <p:sp>
        <p:nvSpPr>
          <p:cNvPr id="2" name="Content Placeholder 1">
            <a:extLst>
              <a:ext uri="{FF2B5EF4-FFF2-40B4-BE49-F238E27FC236}">
                <a16:creationId xmlns:a16="http://schemas.microsoft.com/office/drawing/2014/main" id="{433E3D96-33E5-FD99-55B4-4C8FDC623141}"/>
              </a:ext>
            </a:extLst>
          </p:cNvPr>
          <p:cNvSpPr>
            <a:spLocks noGrp="1"/>
          </p:cNvSpPr>
          <p:nvPr>
            <p:ph sz="quarter" idx="13"/>
          </p:nvPr>
        </p:nvSpPr>
        <p:spPr>
          <a:xfrm>
            <a:off x="315038" y="1421138"/>
            <a:ext cx="4724401" cy="411367"/>
          </a:xfrm>
        </p:spPr>
        <p:txBody>
          <a:bodyPr/>
          <a:lstStyle/>
          <a:p>
            <a:r>
              <a:rPr lang="en-US" dirty="0"/>
              <a:t>Talks</a:t>
            </a:r>
          </a:p>
        </p:txBody>
      </p:sp>
    </p:spTree>
    <p:extLst>
      <p:ext uri="{BB962C8B-B14F-4D97-AF65-F5344CB8AC3E}">
        <p14:creationId xmlns:p14="http://schemas.microsoft.com/office/powerpoint/2010/main" val="3055986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5215</TotalTime>
  <Words>2828</Words>
  <Application>Microsoft Office PowerPoint</Application>
  <PresentationFormat>Widescreen</PresentationFormat>
  <Paragraphs>403</Paragraphs>
  <Slides>52</Slides>
  <Notes>52</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Segoe Print</vt:lpstr>
      <vt:lpstr>Raleway</vt:lpstr>
      <vt:lpstr>Museo Sans 100</vt:lpstr>
      <vt:lpstr>Segoe UI Semibold</vt:lpstr>
      <vt:lpstr>Segoe UI Light</vt:lpstr>
      <vt:lpstr>arial</vt:lpstr>
      <vt:lpstr>Segoe UI</vt:lpstr>
      <vt:lpstr>Calibri</vt:lpstr>
      <vt:lpstr>Bebas Neue</vt:lpstr>
      <vt:lpstr>arial</vt:lpstr>
      <vt:lpstr>Calibri Light</vt:lpstr>
      <vt:lpstr>Segoe Condensed</vt:lpstr>
      <vt:lpstr>Office Theme</vt:lpstr>
      <vt:lpstr>ASSETS 2022 Title Slide</vt:lpstr>
      <vt:lpstr>ASSETS’22 Day 1</vt:lpstr>
      <vt:lpstr>ASSETS’22 Day 1 View Keynotes on YouTube</vt:lpstr>
      <vt:lpstr>ASSETS’22 Day 1 Posters and Demos</vt:lpstr>
      <vt:lpstr>ASSETS’22 Day 1 Virtual Trivia</vt:lpstr>
      <vt:lpstr>ASSETS’22 Day 1 Virtual Trivia Discord</vt:lpstr>
      <vt:lpstr>Day 2 Summary</vt:lpstr>
      <vt:lpstr>Distinguished Guests</vt:lpstr>
      <vt:lpstr>ASSETS’22 Day 2 </vt:lpstr>
      <vt:lpstr>ASSETS’22 Day 2 </vt:lpstr>
      <vt:lpstr>ASSETS’22 Day 2</vt:lpstr>
      <vt:lpstr>Join SIGACCESS</vt:lpstr>
      <vt:lpstr>ASSETS’22 Day 2</vt:lpstr>
      <vt:lpstr>ASSETS’22 Day 2</vt:lpstr>
      <vt:lpstr>ASSETS’22 Day 2</vt:lpstr>
      <vt:lpstr>Hybrid/Virtual Chairs</vt:lpstr>
      <vt:lpstr>Thank Yous</vt:lpstr>
      <vt:lpstr>49 Organizing Committee</vt:lpstr>
      <vt:lpstr>Thank you Organizing Committee</vt:lpstr>
      <vt:lpstr>ASSETS’22 Photo of OC and Student Volunteers</vt:lpstr>
      <vt:lpstr>ASSETS’22 Photo of OC and Student Volunteers 2</vt:lpstr>
      <vt:lpstr>73 Program Committee Members</vt:lpstr>
      <vt:lpstr>Thank you program committee</vt:lpstr>
      <vt:lpstr>46 Student Volunteers</vt:lpstr>
      <vt:lpstr>THANK YOU STUDENT VOLUNTEERS</vt:lpstr>
      <vt:lpstr>17 Sponsors</vt:lpstr>
      <vt:lpstr>ASSETS’22 Sponsors</vt:lpstr>
      <vt:lpstr>ASSETS’22 Leadership Team</vt:lpstr>
      <vt:lpstr>Haben Girma Signed Books</vt:lpstr>
      <vt:lpstr>ASSETS’22 Hybrid Bingo</vt:lpstr>
      <vt:lpstr>ASSETS’22 SVs at the Acropolis Museum</vt:lpstr>
      <vt:lpstr>ASSETS’22 Bingo Cards</vt:lpstr>
      <vt:lpstr>Leandro Soares Guedes</vt:lpstr>
      <vt:lpstr>Jaisie Sin</vt:lpstr>
      <vt:lpstr>Best Artifact Awards</vt:lpstr>
      <vt:lpstr>Best Artifact Award Candidates</vt:lpstr>
      <vt:lpstr>Best Artifact Award Committee</vt:lpstr>
      <vt:lpstr>Best Artifact Award: 3rd Place </vt:lpstr>
      <vt:lpstr>Best Artifact Awards: Tie for first </vt:lpstr>
      <vt:lpstr>Student research competition</vt:lpstr>
      <vt:lpstr>Best Artifact Award Committee</vt:lpstr>
      <vt:lpstr>SRC: Undergraduate category</vt:lpstr>
      <vt:lpstr>SRC: graduate category</vt:lpstr>
      <vt:lpstr>Best Paper Awards</vt:lpstr>
      <vt:lpstr>Best Paper Committee</vt:lpstr>
      <vt:lpstr>8 Best Paper Nominees: First four</vt:lpstr>
      <vt:lpstr>8 Best Paper Nominees: Next four</vt:lpstr>
      <vt:lpstr>Best Student Paper</vt:lpstr>
      <vt:lpstr>Best Paper</vt:lpstr>
      <vt:lpstr>ASSETS’22 Closing Slide</vt:lpstr>
      <vt:lpstr>ASSETS’23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Froehlich</dc:creator>
  <cp:lastModifiedBy>Jon Froehlich</cp:lastModifiedBy>
  <cp:revision>98</cp:revision>
  <dcterms:created xsi:type="dcterms:W3CDTF">2022-10-22T01:34:52Z</dcterms:created>
  <dcterms:modified xsi:type="dcterms:W3CDTF">2022-10-28T21:45:30Z</dcterms:modified>
</cp:coreProperties>
</file>