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4" r:id="rId2"/>
  </p:sldMasterIdLst>
  <p:notesMasterIdLst>
    <p:notesMasterId r:id="rId19"/>
  </p:notesMasterIdLst>
  <p:sldIdLst>
    <p:sldId id="1501" r:id="rId3"/>
    <p:sldId id="3276" r:id="rId4"/>
    <p:sldId id="3316" r:id="rId5"/>
    <p:sldId id="3317" r:id="rId6"/>
    <p:sldId id="3216" r:id="rId7"/>
    <p:sldId id="3215" r:id="rId8"/>
    <p:sldId id="3272" r:id="rId9"/>
    <p:sldId id="3193" r:id="rId10"/>
    <p:sldId id="266" r:id="rId11"/>
    <p:sldId id="3192" r:id="rId12"/>
    <p:sldId id="3260" r:id="rId13"/>
    <p:sldId id="3209" r:id="rId14"/>
    <p:sldId id="3210" r:id="rId15"/>
    <p:sldId id="3273" r:id="rId16"/>
    <p:sldId id="3274" r:id="rId17"/>
    <p:sldId id="3275" r:id="rId18"/>
  </p:sldIdLst>
  <p:sldSz cx="12192000" cy="6858000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useo Sans 100" panose="02000000000000000000" charset="0"/>
      <p:regular r:id="rId27"/>
      <p: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Segoe Condensed" panose="020B0606040200020203" pitchFamily="34" charset="0"/>
      <p:regular r:id="rId33"/>
      <p:bold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Segoe UI Light" panose="020B0502040204020203" pitchFamily="34" charset="0"/>
      <p:regular r:id="rId39"/>
      <p:italic r:id="rId40"/>
    </p:embeddedFont>
    <p:embeddedFont>
      <p:font typeface="Segoe UI Semibold" panose="020B0702040204020203" pitchFamily="34" charset="0"/>
      <p:regular r:id="rId41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7BA6D0-D443-5748-8081-B9155C49E315}">
          <p14:sldIdLst>
            <p14:sldId id="1501"/>
            <p14:sldId id="3276"/>
            <p14:sldId id="3316"/>
            <p14:sldId id="3317"/>
            <p14:sldId id="3216"/>
            <p14:sldId id="3215"/>
            <p14:sldId id="3272"/>
            <p14:sldId id="3193"/>
            <p14:sldId id="266"/>
            <p14:sldId id="3192"/>
            <p14:sldId id="3260"/>
          </p14:sldIdLst>
        </p14:section>
        <p14:section name="Exciting Program" id="{D650AB58-C8FD-024A-B2F1-296DA34EF667}">
          <p14:sldIdLst>
            <p14:sldId id="3209"/>
            <p14:sldId id="3210"/>
            <p14:sldId id="3273"/>
            <p14:sldId id="3274"/>
            <p14:sldId id="3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83569"/>
  </p:normalViewPr>
  <p:slideViewPr>
    <p:cSldViewPr snapToGrid="0">
      <p:cViewPr varScale="1">
        <p:scale>
          <a:sx n="99" d="100"/>
          <a:sy n="99" d="100"/>
        </p:scale>
        <p:origin x="11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810D2-693B-0C4B-BA56-A6C394EA99C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FDA43-FB7F-114E-A4DE-4088BD340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morning!</a:t>
            </a:r>
          </a:p>
          <a:p>
            <a:endParaRPr lang="en-US" dirty="0"/>
          </a:p>
          <a:p>
            <a:r>
              <a:rPr lang="en-US" dirty="0" err="1"/>
              <a:t>Kaliméra</a:t>
            </a:r>
            <a:r>
              <a:rPr lang="en-US" dirty="0"/>
              <a:t> – Cali-</a:t>
            </a:r>
            <a:r>
              <a:rPr lang="en-US" dirty="0" err="1"/>
              <a:t>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18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would like to go to the museum with a group, they will leave at 7:15 from the hotel. See Discord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2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44D5F"/>
                </a:solidFill>
                <a:effectLst/>
                <a:latin typeface="Arial" panose="020B0604020202020204" pitchFamily="34" charset="0"/>
              </a:rPr>
              <a:t>We’re happy to once again have a Best Artifact Award. Please vote for your choice of Best Artifact through the link on the conference web page </a:t>
            </a:r>
          </a:p>
          <a:p>
            <a:endParaRPr lang="en-US" dirty="0">
              <a:solidFill>
                <a:srgbClr val="444D5F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444D5F"/>
                </a:solidFill>
                <a:effectLst/>
                <a:latin typeface="Arial" panose="020B0604020202020204" pitchFamily="34" charset="0"/>
              </a:rPr>
              <a:t>----</a:t>
            </a:r>
          </a:p>
          <a:p>
            <a:endParaRPr lang="en-US" dirty="0">
              <a:solidFill>
                <a:srgbClr val="444D5F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444D5F"/>
                </a:solidFill>
                <a:effectLst/>
                <a:latin typeface="Arial" panose="020B0604020202020204" pitchFamily="34" charset="0"/>
              </a:rPr>
              <a:t>publicly available apps, data sets, commercial products, or open-source projects on the conference web page. </a:t>
            </a:r>
          </a:p>
          <a:p>
            <a:endParaRPr lang="en-US" dirty="0">
              <a:solidFill>
                <a:srgbClr val="444D5F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444D5F"/>
                </a:solidFill>
                <a:effectLst/>
                <a:latin typeface="Arial" panose="020B0604020202020204" pitchFamily="34" charset="0"/>
              </a:rPr>
              <a:t>The Top-3 Best Artifacts will be selected based on the project’s contribution to the field of accessibility. A combination of delegate voting and input from a panel of judges will determine the winners.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1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begins with two distinguished guests: ACM President Yannis EE-O-A-Nee-Dis and SIGACCESS Outstanding Contribution Awardee Clayton Lewis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69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Yannis is a professor in Informatics and Telecommunications from the University of Athens and the Former Director of Athena Research and Innovation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21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begins with two distinguished guests: ACM President Yannis EE-O-A-Nee-Dis and SIGACCESS Outstanding Contribution Awardee Clayton Lewis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0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Clayton was a professor at the University of Colorado Boulder from 1984-2021 and is a foundational member of our community</a:t>
            </a:r>
          </a:p>
          <a:p>
            <a:endParaRPr lang="en-US" dirty="0"/>
          </a:p>
          <a:p>
            <a:r>
              <a:rPr lang="en-US" dirty="0"/>
              <a:t>He has earned nearly every high accolade in the field of Human-Computer </a:t>
            </a:r>
            <a:r>
              <a:rPr lang="en-US" dirty="0" err="1"/>
              <a:t>Interfaction</a:t>
            </a:r>
            <a:r>
              <a:rPr lang="en-US" dirty="0"/>
              <a:t> including the ACM SIGCHI Academy, the ACM SIGCHI Social Impact Award</a:t>
            </a:r>
          </a:p>
          <a:p>
            <a:endParaRPr lang="en-US" dirty="0"/>
          </a:p>
          <a:p>
            <a:r>
              <a:rPr lang="en-US" dirty="0"/>
              <a:t>And he was also honored with the President’s Teaching Scholar at the </a:t>
            </a:r>
            <a:r>
              <a:rPr lang="en-US" dirty="0" err="1"/>
              <a:t>Unviersity</a:t>
            </a:r>
            <a:r>
              <a:rPr lang="en-US" dirty="0"/>
              <a:t> of Colorado, </a:t>
            </a:r>
            <a:r>
              <a:rPr lang="en-US" dirty="0">
                <a:solidFill>
                  <a:srgbClr val="574D4D"/>
                </a:solidFill>
                <a:effectLst/>
                <a:latin typeface="Arial" panose="020B0604020202020204" pitchFamily="34" charset="0"/>
              </a:rPr>
              <a:t>a lifetime award that is the university’s highest honor for teaching excellence</a:t>
            </a:r>
          </a:p>
          <a:p>
            <a:endParaRPr lang="en-US" dirty="0">
              <a:solidFill>
                <a:srgbClr val="574D4D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574D4D"/>
                </a:solidFill>
                <a:effectLst/>
                <a:latin typeface="Arial" panose="020B0604020202020204" pitchFamily="34" charset="0"/>
              </a:rPr>
              <a:t>Lewis’s research related to cognitive disability is marked by his long-standing collaboration with, and recognition from, the Coleman Institute for Cognitive Disabilities, where he served as scientist in residence (2004-2011), as Coleman-Turner Professor in Computer Science (2018-2019), and as the institute’s co-director for technology (2019-2021).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574D4D"/>
                </a:solidFill>
                <a:effectLst/>
                <a:latin typeface="Arial" panose="020B0604020202020204" pitchFamily="34" charset="0"/>
              </a:rPr>
              <a:t>Professor Lewis has been a prolific contributor to SIGACCESS conferences and journals. He has published 8 articles at ASSETS and 4 in the SIGACCESS Newsletter, in addition to numerous other articles related to cognitive accessibility, accessible learning environments, and related topics</a:t>
            </a:r>
          </a:p>
          <a:p>
            <a:endParaRPr lang="en-US" dirty="0"/>
          </a:p>
          <a:p>
            <a:r>
              <a:rPr lang="en-US" dirty="0">
                <a:solidFill>
                  <a:srgbClr val="574D4D"/>
                </a:solidFill>
                <a:effectLst/>
                <a:latin typeface="Arial" panose="020B0604020202020204" pitchFamily="34" charset="0"/>
              </a:rPr>
              <a:t>Professor Lewis has also supported the SIGACCESS community through numerous service roles, including serving as general chair for ASSETS 2013 and as SIGACCESS vice chair (2013-2015). Chair of research competition in 2006, co-chair of the doctoral consortium (in 2007 and 2011), o-chaired the ASSETS mentoring program in 2018 and 2019</a:t>
            </a:r>
          </a:p>
          <a:p>
            <a:endParaRPr lang="en-US" dirty="0">
              <a:solidFill>
                <a:srgbClr val="574D4D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574D4D"/>
                </a:solidFill>
                <a:effectLst/>
                <a:latin typeface="Arial" panose="020B0604020202020204" pitchFamily="34" charset="0"/>
              </a:rPr>
              <a:t>At a personal level, Professor Lewis has always been a thoughtful, honest, and reliable colleague, mentor and friend, who cares deeply about how the computing field supports people of all backgrounds, and about developing future generations of computing professionals.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0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C04AB-493D-44ED-A75A-2262AEA792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1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Discord was totally alive yesterday. Let’s keep it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FDA43-FB7F-114E-A4DE-4088BD3404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4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C04AB-493D-44ED-A75A-2262AEA792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7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screenshot from the Discord channel with </a:t>
            </a:r>
            <a:r>
              <a:rPr lang="en-US" dirty="0" err="1"/>
              <a:t>Momona</a:t>
            </a:r>
            <a:r>
              <a:rPr lang="en-US" dirty="0"/>
              <a:t> </a:t>
            </a:r>
            <a:r>
              <a:rPr lang="en-US" dirty="0" err="1"/>
              <a:t>Yamagami</a:t>
            </a:r>
            <a:r>
              <a:rPr lang="en-US" dirty="0"/>
              <a:t> saying … ”Thanks so much…”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1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Discord was totally alive yesterday. Let’s keep it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similarly exciting program for Day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4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encourage you to spend some time on the ASSETS’22 program website to get an overview of our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9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Tuesday evening, we will go to the Acropolis Museum where will have private tours and a dinner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FDA43-FB7F-114E-A4DE-4088BD340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2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F4A0-B59B-4662-F014-5AA5DB98C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9A37A-2EE5-8F1B-3D74-175C0F674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261E9-4A49-DC90-7AF4-0AE05BB9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04B2F-6DE9-18DB-CD6E-BF72E3B44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7ECF-ECA3-2114-5D20-2B91C019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8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94D9-1354-8E26-1083-D9D6807E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8C363-DF77-A16F-3EBE-92C2D1048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2F54-146E-9289-633F-FF7BFAED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591BD-67E9-1ED4-C9B7-E410E0BC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98B6-614B-CB45-92F2-BA95707B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5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06E12-6AC9-1CDF-08B8-355BCDE6D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9D878-1D43-1C46-3A33-2E7337C60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17D9-DA1B-C91D-9EFC-7005F8E6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074B4-AAC8-0581-3137-53487A65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432D0-886D-3F88-FABF-7E69CE6F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29" y="668602"/>
            <a:ext cx="11493164" cy="70143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8" y="1566350"/>
            <a:ext cx="11496475" cy="506305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2100"/>
              </a:spcAft>
              <a:buNone/>
              <a:defRPr lang="en-US" sz="3200" b="0" i="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57807" y="287052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48948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F4A0-B59B-4662-F014-5AA5DB98C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879" y="2235200"/>
            <a:ext cx="10216243" cy="2387600"/>
          </a:xfrm>
        </p:spPr>
        <p:txBody>
          <a:bodyPr anchor="ctr">
            <a:normAutofit/>
          </a:bodyPr>
          <a:lstStyle>
            <a:lvl1pPr algn="ctr">
              <a:defRPr sz="6600" b="1"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553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D4F7-2B5C-E2C3-C322-121BF100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9757-0AEA-6B07-7C9D-DB78101BE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B4A90-16DA-8896-3364-D883145B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766A-EEBC-E1AB-2266-107AE325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0DC83-2B18-2046-FA59-D4449DDC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9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1F39A-37AE-D56A-8FD9-D4D07BDA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E989F-FF3D-7860-B60E-04E7AF60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F9B2-DEEC-857A-DA0D-C36D39CB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7B09-9653-45B3-9F00-A80AE2B5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0393E-985B-FBFC-CCC8-9DA0557D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25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847A-FEBE-802C-F99F-BF84063B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721A1-15FD-3A8B-025B-79FCA11B8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EF6EE-B6DE-4E0E-B5A5-A1C8219A0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36CF0-FDE3-B2D7-C776-45C81E9C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DBDD9-DD7C-6FB1-FFF6-5D9B03F9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6F17-7A61-43A4-A3FA-E0ACD460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8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5FE1E-94B4-9E9B-3551-A9C8FAA9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BDA8F-ED00-C0BE-05BE-F124A4DB7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F3831-D00D-1AF9-AD51-0C3BC942D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00A90-8016-3B6F-75FB-F89ECE0E4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6EB5C-5539-D18E-D8E2-C46D88CDF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B80CD-ED79-25DA-C4A0-9CD316B6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B0477-CBEA-D4F5-087A-F217C732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921F0-26FA-C19A-68D2-00D673C4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56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AFEC-62E8-0EDA-9E00-5A291E34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70969-36A0-7C99-93C7-44B497E0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4FCC7-F9E6-FB99-246C-97E576D2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22E04-86BC-FF22-CA23-932C21FE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DF4B9-2382-B2DF-FB11-314D45FA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1D3CE-829D-091C-8808-912CF3C3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2A852-554A-1A91-D34E-701896F1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2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D4F7-2B5C-E2C3-C322-121BF100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9757-0AEA-6B07-7C9D-DB78101BE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B4A90-16DA-8896-3364-D883145B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766A-EEBC-E1AB-2266-107AE325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0DC83-2B18-2046-FA59-D4449DDC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6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23AC-FE8D-8A81-AE56-BEB04FEB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537B-9F6A-438C-6212-F65EE4C8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36072-341B-AF76-9E01-1BF89917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615D8-8A71-924B-B64D-CFBA88A0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AE536-9949-568A-7EE9-031086D7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79B8F-1389-F98E-7127-384094CC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61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7E6A-5917-62F0-8E7A-6C0220BD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5ACB6-4CFC-0A9F-A2B8-BD8198FAF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E2E95-8CB4-6F78-6D16-A547B741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DE265-0293-9DFD-4BE8-7E7F325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8B2A3-ACC1-8B4C-BFFC-DB2C89CD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4AABE-E762-BF75-5778-0BA00083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97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94D9-1354-8E26-1083-D9D6807E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8C363-DF77-A16F-3EBE-92C2D1048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2F54-146E-9289-633F-FF7BFAED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591BD-67E9-1ED4-C9B7-E410E0BC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98B6-614B-CB45-92F2-BA95707B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42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06E12-6AC9-1CDF-08B8-355BCDE6D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9D878-1D43-1C46-3A33-2E7337C60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17D9-DA1B-C91D-9EFC-7005F8E6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074B4-AAC8-0581-3137-53487A65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432D0-886D-3F88-FABF-7E69CE6F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09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29" y="668602"/>
            <a:ext cx="11493164" cy="701438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28" y="1566350"/>
            <a:ext cx="11496475" cy="506305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2100"/>
              </a:spcAft>
              <a:buNone/>
              <a:defRPr lang="en-US" sz="3200" b="0" i="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57807" y="287052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2053743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626A85-C0C9-3441-78AC-916C758CDCA2}"/>
              </a:ext>
            </a:extLst>
          </p:cNvPr>
          <p:cNvSpPr/>
          <p:nvPr userDrawn="1"/>
        </p:nvSpPr>
        <p:spPr>
          <a:xfrm>
            <a:off x="0" y="1079969"/>
            <a:ext cx="3540606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38" y="1174793"/>
            <a:ext cx="11493164" cy="701438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lang="en-US" sz="4000" b="1" kern="1200" dirty="0">
                <a:solidFill>
                  <a:schemeClr val="bg1"/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15038" y="1697184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bg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320541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1F39A-37AE-D56A-8FD9-D4D07BDA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E989F-FF3D-7860-B60E-04E7AF60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F9B2-DEEC-857A-DA0D-C36D39CB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7B09-9653-45B3-9F00-A80AE2B5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0393E-985B-FBFC-CCC8-9DA0557D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847A-FEBE-802C-F99F-BF84063B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721A1-15FD-3A8B-025B-79FCA11B8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EF6EE-B6DE-4E0E-B5A5-A1C8219A0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36CF0-FDE3-B2D7-C776-45C81E9C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DBDD9-DD7C-6FB1-FFF6-5D9B03F9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6F17-7A61-43A4-A3FA-E0ACD460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3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5FE1E-94B4-9E9B-3551-A9C8FAA9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BDA8F-ED00-C0BE-05BE-F124A4DB7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F3831-D00D-1AF9-AD51-0C3BC942D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00A90-8016-3B6F-75FB-F89ECE0E4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6EB5C-5539-D18E-D8E2-C46D88CDF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B80CD-ED79-25DA-C4A0-9CD316B6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B0477-CBEA-D4F5-087A-F217C732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921F0-26FA-C19A-68D2-00D673C4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AFEC-62E8-0EDA-9E00-5A291E34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70969-36A0-7C99-93C7-44B497E0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4FCC7-F9E6-FB99-246C-97E576D2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22E04-86BC-FF22-CA23-932C21FE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DF4B9-2382-B2DF-FB11-314D45FA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1D3CE-829D-091C-8808-912CF3C3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2A852-554A-1A91-D34E-701896F1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23AC-FE8D-8A81-AE56-BEB04FEB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537B-9F6A-438C-6212-F65EE4C8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36072-341B-AF76-9E01-1BF89917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615D8-8A71-924B-B64D-CFBA88A0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AE536-9949-568A-7EE9-031086D7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79B8F-1389-F98E-7127-384094CC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7E6A-5917-62F0-8E7A-6C0220BD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5ACB6-4CFC-0A9F-A2B8-BD8198FAF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E2E95-8CB4-6F78-6D16-A547B741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DE265-0293-9DFD-4BE8-7E7F325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8B2A3-ACC1-8B4C-BFFC-DB2C89CD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4AABE-E762-BF75-5778-0BA00083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1D9C0-93F8-68CF-B30E-3345D464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52721-27B2-A59A-A921-2A39E0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F19A-A1FF-D78A-437B-68F2B1336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D9724-1FFA-9965-CC45-6041EEF25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4EE15-26D7-A375-A6D2-1BB5B03E7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8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1D9C0-93F8-68CF-B30E-3345D464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52721-27B2-A59A-A921-2A39E0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F19A-A1FF-D78A-437B-68F2B1336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CAB54-2C8E-954B-8293-F571A2C3A4B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D9724-1FFA-9965-CC45-6041EEF25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4EE15-26D7-A375-A6D2-1BB5B03E7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BCBAA-D96F-0446-8CD8-585A154F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5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ssets22.sigaccess.org/program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SETS 2022 logo composed of a PCB-style Parthenon outline with three people standing and communicating with each other in the Parthenon, representing three main iconic disabilities: blind, mobility impaired, deaf and hard of hearing. Under the parthenon, it reads ASSETS 2022. The background has intersecting blue and purple watercolors and all other assets are white color.">
            <a:extLst>
              <a:ext uri="{FF2B5EF4-FFF2-40B4-BE49-F238E27FC236}">
                <a16:creationId xmlns:a16="http://schemas.microsoft.com/office/drawing/2014/main" id="{2310BEBC-E9A7-9881-1D1D-4C6AFAB8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1" y="-1"/>
            <a:ext cx="6934199" cy="693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04707-1556-8FA4-179D-20F87AD1FE4A}"/>
              </a:ext>
            </a:extLst>
          </p:cNvPr>
          <p:cNvSpPr txBox="1"/>
          <p:nvPr/>
        </p:nvSpPr>
        <p:spPr>
          <a:xfrm>
            <a:off x="3982276" y="5378583"/>
            <a:ext cx="4194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24th International ACM SIGACCESS Conference on Computers and Accessibility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 descr="Location icon">
            <a:extLst>
              <a:ext uri="{FF2B5EF4-FFF2-40B4-BE49-F238E27FC236}">
                <a16:creationId xmlns:a16="http://schemas.microsoft.com/office/drawing/2014/main" id="{9F4C8589-1EC8-A24F-5FDA-0DBC41D3D3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9176" y="5904780"/>
            <a:ext cx="182880" cy="182880"/>
          </a:xfrm>
          <a:prstGeom prst="rect">
            <a:avLst/>
          </a:prstGeom>
        </p:spPr>
      </p:pic>
      <p:pic>
        <p:nvPicPr>
          <p:cNvPr id="6" name="Graphic 5" descr="Calendar icon">
            <a:extLst>
              <a:ext uri="{FF2B5EF4-FFF2-40B4-BE49-F238E27FC236}">
                <a16:creationId xmlns:a16="http://schemas.microsoft.com/office/drawing/2014/main" id="{6670FD98-26A6-7EEC-26F0-A0767651A7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3316" y="5904780"/>
            <a:ext cx="182880" cy="182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152222-F68D-E06E-C0FD-5E5FC237D18F}"/>
              </a:ext>
            </a:extLst>
          </p:cNvPr>
          <p:cNvSpPr txBox="1"/>
          <p:nvPr/>
        </p:nvSpPr>
        <p:spPr>
          <a:xfrm>
            <a:off x="4872507" y="5870375"/>
            <a:ext cx="1316480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Athens, Greece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8B7C9-A8BA-7F9F-BE57-C51152B5EEF0}"/>
              </a:ext>
            </a:extLst>
          </p:cNvPr>
          <p:cNvSpPr txBox="1"/>
          <p:nvPr/>
        </p:nvSpPr>
        <p:spPr>
          <a:xfrm>
            <a:off x="6571635" y="5870973"/>
            <a:ext cx="9044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Oct 23-26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"/>
    </mc:Choice>
    <mc:Fallback xmlns="">
      <p:transition spd="slow" advTm="25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thens' Acropolis Museum Reopens to the World">
            <a:extLst>
              <a:ext uri="{FF2B5EF4-FFF2-40B4-BE49-F238E27FC236}">
                <a16:creationId xmlns:a16="http://schemas.microsoft.com/office/drawing/2014/main" id="{9D4D2F2F-70B1-BFC2-C086-78C836E1B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 bwMode="auto">
          <a:xfrm>
            <a:off x="7156174" y="3281147"/>
            <a:ext cx="5035806" cy="36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bles United, Νot Marbles Returned - Greece Is">
            <a:extLst>
              <a:ext uri="{FF2B5EF4-FFF2-40B4-BE49-F238E27FC236}">
                <a16:creationId xmlns:a16="http://schemas.microsoft.com/office/drawing/2014/main" id="{A27D4C95-5088-D775-48E8-6E88F81DD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" b="-1"/>
          <a:stretch/>
        </p:blipFill>
        <p:spPr bwMode="auto">
          <a:xfrm>
            <a:off x="7156174" y="0"/>
            <a:ext cx="5035806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955222-33E4-E106-E4F0-9F74A0F89073}"/>
              </a:ext>
            </a:extLst>
          </p:cNvPr>
          <p:cNvSpPr/>
          <p:nvPr/>
        </p:nvSpPr>
        <p:spPr>
          <a:xfrm>
            <a:off x="-119272" y="702283"/>
            <a:ext cx="3983606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8A1C23C-C816-A3DB-91F7-D4DC55A3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62" y="851547"/>
            <a:ext cx="3670864" cy="55849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bas Neue" panose="020B0606020202050201" pitchFamily="34" charset="77"/>
              </a:rPr>
              <a:t>Acropolis Museum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A958A-4B3E-CD0E-F1A0-DD66DDCF821E}"/>
              </a:ext>
            </a:extLst>
          </p:cNvPr>
          <p:cNvSpPr txBox="1"/>
          <p:nvPr/>
        </p:nvSpPr>
        <p:spPr>
          <a:xfrm>
            <a:off x="310099" y="1319498"/>
            <a:ext cx="3347499" cy="400110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Tues, Oct 25 | 20:00-23:30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4C696-0E7E-9F92-853C-E1830781C2AF}"/>
              </a:ext>
            </a:extLst>
          </p:cNvPr>
          <p:cNvSpPr txBox="1"/>
          <p:nvPr/>
        </p:nvSpPr>
        <p:spPr>
          <a:xfrm>
            <a:off x="310099" y="2152157"/>
            <a:ext cx="500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museum is ~2km away from Hotel Titania.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7777B-94A9-0154-28FB-7BF1A7576361}"/>
              </a:ext>
            </a:extLst>
          </p:cNvPr>
          <p:cNvSpPr txBox="1"/>
          <p:nvPr/>
        </p:nvSpPr>
        <p:spPr>
          <a:xfrm>
            <a:off x="310098" y="2871816"/>
            <a:ext cx="6846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07:15PM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Group leaves from hotel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(optional)</a:t>
            </a:r>
          </a:p>
          <a:p>
            <a:r>
              <a:rPr lang="en-US" sz="28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07:50PM 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Arrive at Acropolis Museum</a:t>
            </a:r>
          </a:p>
          <a:p>
            <a:r>
              <a:rPr lang="en-US" sz="28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08:00PM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Guided tours begin</a:t>
            </a:r>
          </a:p>
          <a:p>
            <a:r>
              <a:rPr lang="en-US" sz="28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09:00PM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Eat at Acropolis Café</a:t>
            </a:r>
          </a:p>
          <a:p>
            <a:r>
              <a:rPr lang="en-US" sz="28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11:30PM 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97148-5C8C-A541-982A-778B857F4807}"/>
              </a:ext>
            </a:extLst>
          </p:cNvPr>
          <p:cNvSpPr txBox="1"/>
          <p:nvPr/>
        </p:nvSpPr>
        <p:spPr>
          <a:xfrm>
            <a:off x="344554" y="5472242"/>
            <a:ext cx="609600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Please take dietary preference / requirement cards from registration desk. </a:t>
            </a:r>
          </a:p>
        </p:txBody>
      </p:sp>
    </p:spTree>
    <p:extLst>
      <p:ext uri="{BB962C8B-B14F-4D97-AF65-F5344CB8AC3E}">
        <p14:creationId xmlns:p14="http://schemas.microsoft.com/office/powerpoint/2010/main" val="22045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98"/>
    </mc:Choice>
    <mc:Fallback xmlns="">
      <p:transition advTm="71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of the Best Artifact Award Candidates webpage">
            <a:extLst>
              <a:ext uri="{FF2B5EF4-FFF2-40B4-BE49-F238E27FC236}">
                <a16:creationId xmlns:a16="http://schemas.microsoft.com/office/drawing/2014/main" id="{ADF69A3A-4906-2F7A-C957-B3FDE8FC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388" y="0"/>
            <a:ext cx="14016776" cy="90424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EE8EDD-DD77-004C-88B4-A1EF2FE44A06}"/>
              </a:ext>
            </a:extLst>
          </p:cNvPr>
          <p:cNvSpPr/>
          <p:nvPr/>
        </p:nvSpPr>
        <p:spPr>
          <a:xfrm>
            <a:off x="1219200" y="3962400"/>
            <a:ext cx="4876800" cy="4318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4A536-060D-7055-74E7-5163CCE051E7}"/>
              </a:ext>
            </a:extLst>
          </p:cNvPr>
          <p:cNvSpPr txBox="1"/>
          <p:nvPr/>
        </p:nvSpPr>
        <p:spPr>
          <a:xfrm>
            <a:off x="6500388" y="3670012"/>
            <a:ext cx="3405612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Vote Here by </a:t>
            </a: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noon 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Athens time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545146-35D0-2E8B-2BB2-72A61E0E6DCB}"/>
              </a:ext>
            </a:extLst>
          </p:cNvPr>
          <p:cNvCxnSpPr/>
          <p:nvPr/>
        </p:nvCxnSpPr>
        <p:spPr>
          <a:xfrm flipH="1">
            <a:off x="6096000" y="3962400"/>
            <a:ext cx="584200" cy="21590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0602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"/>
    </mc:Choice>
    <mc:Fallback xmlns="">
      <p:transition spd="slow" advTm="30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941E-4BF5-2EEE-CD00-9253D26B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Distinguished </a:t>
            </a:r>
            <a:r>
              <a:rPr lang="en-US" dirty="0" err="1"/>
              <a:t>guestS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D34BF-7CC6-B65E-4371-38E65E8793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30722" name="Picture 2" descr="A 30-ish, Black woman with long dark hair and hazel eyes, wearing a textured red top and a thoughtful expression. The background has shades of blue.">
            <a:extLst>
              <a:ext uri="{FF2B5EF4-FFF2-40B4-BE49-F238E27FC236}">
                <a16:creationId xmlns:a16="http://schemas.microsoft.com/office/drawing/2014/main" id="{41F70F6D-DADB-5452-FE2A-45B61CB04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3761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ead shot of Clayton Lewis">
            <a:extLst>
              <a:ext uri="{FF2B5EF4-FFF2-40B4-BE49-F238E27FC236}">
                <a16:creationId xmlns:a16="http://schemas.microsoft.com/office/drawing/2014/main" id="{3FA39945-5A06-53B5-C992-C7ACB3F5D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3180" y="2398729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Image of ACM President Yannis Ioannidis">
            <a:extLst>
              <a:ext uri="{FF2B5EF4-FFF2-40B4-BE49-F238E27FC236}">
                <a16:creationId xmlns:a16="http://schemas.microsoft.com/office/drawing/2014/main" id="{62820C75-539E-1B56-1010-56952123E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0057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01EED-4D9C-E57A-F78D-337EEFAA9985}"/>
              </a:ext>
            </a:extLst>
          </p:cNvPr>
          <p:cNvSpPr txBox="1"/>
          <p:nvPr/>
        </p:nvSpPr>
        <p:spPr>
          <a:xfrm>
            <a:off x="3037403" y="4658687"/>
            <a:ext cx="2918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Haben</a:t>
            </a:r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Girma</a:t>
            </a:r>
            <a:endParaRPr lang="en-US" sz="2000" b="1" dirty="0">
              <a:latin typeface="Segoe Condensed" panose="020B0606040200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Human rights lawyer advancing disability justice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92D6F-438F-B99E-F0E5-DA2E90C84A9D}"/>
              </a:ext>
            </a:extLst>
          </p:cNvPr>
          <p:cNvSpPr txBox="1"/>
          <p:nvPr/>
        </p:nvSpPr>
        <p:spPr>
          <a:xfrm>
            <a:off x="341029" y="1573291"/>
            <a:ext cx="529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Monday</a:t>
            </a:r>
          </a:p>
        </p:txBody>
      </p:sp>
      <p:pic>
        <p:nvPicPr>
          <p:cNvPr id="10" name="Picture 10" descr="Profile photo of Georgios Kouroupetroglou">
            <a:extLst>
              <a:ext uri="{FF2B5EF4-FFF2-40B4-BE49-F238E27FC236}">
                <a16:creationId xmlns:a16="http://schemas.microsoft.com/office/drawing/2014/main" id="{8BE4215F-61F8-060E-A2E9-E1A255D1F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29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D7371-1DCC-E26E-E74F-7270FB1F3770}"/>
              </a:ext>
            </a:extLst>
          </p:cNvPr>
          <p:cNvSpPr txBox="1"/>
          <p:nvPr/>
        </p:nvSpPr>
        <p:spPr>
          <a:xfrm>
            <a:off x="152813" y="4658687"/>
            <a:ext cx="2932832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Georgios Kouroupetroglou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President, Advancement of Assistive Technology in Europe; Prof, NKUA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81A13-5E14-A30A-79B4-4E81006326B9}"/>
              </a:ext>
            </a:extLst>
          </p:cNvPr>
          <p:cNvSpPr txBox="1"/>
          <p:nvPr/>
        </p:nvSpPr>
        <p:spPr>
          <a:xfrm>
            <a:off x="6790056" y="1573291"/>
            <a:ext cx="510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236F3-1FAA-929C-F55B-90D8452F3F71}"/>
              </a:ext>
            </a:extLst>
          </p:cNvPr>
          <p:cNvSpPr txBox="1"/>
          <p:nvPr/>
        </p:nvSpPr>
        <p:spPr>
          <a:xfrm>
            <a:off x="6298395" y="4658687"/>
            <a:ext cx="3075090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Yannis Ioannidis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President, ACM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Professor, NKUA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CA2A3-22C5-6FA6-02E8-3AB4AA51977D}"/>
              </a:ext>
            </a:extLst>
          </p:cNvPr>
          <p:cNvSpPr txBox="1"/>
          <p:nvPr/>
        </p:nvSpPr>
        <p:spPr>
          <a:xfrm>
            <a:off x="9218635" y="4644593"/>
            <a:ext cx="3075090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Clayton Lewis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 Emeritus, U. of Colorado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SIGACCESS Outstanding Contribution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DC382-5887-DA45-2582-0D25DA02C32F}"/>
              </a:ext>
            </a:extLst>
          </p:cNvPr>
          <p:cNvCxnSpPr>
            <a:cxnSpLocks/>
          </p:cNvCxnSpPr>
          <p:nvPr/>
        </p:nvCxnSpPr>
        <p:spPr>
          <a:xfrm flipH="1">
            <a:off x="341029" y="1865679"/>
            <a:ext cx="166557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063FE5-67E8-717F-97A5-099DCBB2778E}"/>
              </a:ext>
            </a:extLst>
          </p:cNvPr>
          <p:cNvCxnSpPr>
            <a:cxnSpLocks/>
          </p:cNvCxnSpPr>
          <p:nvPr/>
        </p:nvCxnSpPr>
        <p:spPr>
          <a:xfrm flipH="1" flipV="1">
            <a:off x="3974190" y="1865679"/>
            <a:ext cx="1664208" cy="12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B0C4E3-1F18-B4E5-8056-8499CF59252B}"/>
              </a:ext>
            </a:extLst>
          </p:cNvPr>
          <p:cNvCxnSpPr>
            <a:cxnSpLocks/>
          </p:cNvCxnSpPr>
          <p:nvPr/>
        </p:nvCxnSpPr>
        <p:spPr>
          <a:xfrm flipH="1">
            <a:off x="6754211" y="1864458"/>
            <a:ext cx="166557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A86836-CDC5-4081-E56F-3DA5DA9A83A5}"/>
              </a:ext>
            </a:extLst>
          </p:cNvPr>
          <p:cNvCxnSpPr>
            <a:cxnSpLocks/>
          </p:cNvCxnSpPr>
          <p:nvPr/>
        </p:nvCxnSpPr>
        <p:spPr>
          <a:xfrm flipH="1" flipV="1">
            <a:off x="10234972" y="1864458"/>
            <a:ext cx="1664208" cy="12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8"/>
    </mc:Choice>
    <mc:Fallback xmlns="">
      <p:transition spd="slow" advTm="169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4495-05D8-6A4B-F5AD-8D499309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ACM President: Yannis Ioannidis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3AD4-6173-8E54-CB49-3569C8DD29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ASSETS’22 Day 2</a:t>
            </a:r>
          </a:p>
        </p:txBody>
      </p:sp>
      <p:pic>
        <p:nvPicPr>
          <p:cNvPr id="5" name="Picture 6" descr="Yannis Ioannidis">
            <a:extLst>
              <a:ext uri="{FF2B5EF4-FFF2-40B4-BE49-F238E27FC236}">
                <a16:creationId xmlns:a16="http://schemas.microsoft.com/office/drawing/2014/main" id="{FA9CAC56-DE0F-9CC5-7804-7245E1A2A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07" y="2005234"/>
            <a:ext cx="2847532" cy="284753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BC9E8-3271-4ACA-BABE-D7BEE06F43BF}"/>
              </a:ext>
            </a:extLst>
          </p:cNvPr>
          <p:cNvSpPr txBox="1"/>
          <p:nvPr/>
        </p:nvSpPr>
        <p:spPr>
          <a:xfrm>
            <a:off x="524126" y="4975547"/>
            <a:ext cx="2514894" cy="1077218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4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Yannis Ioannidis</a:t>
            </a:r>
            <a:br>
              <a:rPr lang="en-US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President, ACM</a:t>
            </a:r>
            <a:br>
              <a:rPr lang="en-US" sz="20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Professor, NKUA</a:t>
            </a:r>
            <a:endParaRPr lang="en-US" dirty="0">
              <a:latin typeface="Segoe Condensed" panose="020B0606040200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E8C04-20B3-5F4E-40F0-810110B06753}"/>
              </a:ext>
            </a:extLst>
          </p:cNvPr>
          <p:cNvSpPr txBox="1"/>
          <p:nvPr/>
        </p:nvSpPr>
        <p:spPr>
          <a:xfrm>
            <a:off x="3924300" y="2077318"/>
            <a:ext cx="7353299" cy="4037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President,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Association for Computing Machinery</a:t>
            </a:r>
          </a:p>
          <a:p>
            <a:pPr algn="l"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Professor</a:t>
            </a:r>
            <a:r>
              <a:rPr lang="en-US" sz="2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Informatics and Telecommunications, University of Athens</a:t>
            </a:r>
          </a:p>
          <a:p>
            <a:pPr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Former Director,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Athena Research and Innovation Center</a:t>
            </a:r>
          </a:p>
          <a:p>
            <a:pPr>
              <a:spcAft>
                <a:spcPts val="1400"/>
              </a:spcAft>
            </a:pP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400"/>
              </a:spcAft>
            </a:pP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Accomplished scholar, Fellow of ACM/IEEE, VLDB “10-Year Best Paper Award”, NSF “Presidential Young Investigator Award”</a:t>
            </a:r>
          </a:p>
          <a:p>
            <a:pPr>
              <a:spcAft>
                <a:spcPts val="1400"/>
              </a:spcAft>
            </a:pP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10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941E-4BF5-2EEE-CD00-9253D26B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Distinguished </a:t>
            </a:r>
            <a:r>
              <a:rPr lang="en-US" dirty="0" err="1"/>
              <a:t>guestS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D34BF-7CC6-B65E-4371-38E65E8793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30722" name="Picture 2" descr="A 30-ish, Black woman with long dark hair and hazel eyes, wearing a textured red top and a thoughtful expression. The background has shades of blue.">
            <a:extLst>
              <a:ext uri="{FF2B5EF4-FFF2-40B4-BE49-F238E27FC236}">
                <a16:creationId xmlns:a16="http://schemas.microsoft.com/office/drawing/2014/main" id="{41F70F6D-DADB-5452-FE2A-45B61CB04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3761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ead shot of Clayton Lewis">
            <a:extLst>
              <a:ext uri="{FF2B5EF4-FFF2-40B4-BE49-F238E27FC236}">
                <a16:creationId xmlns:a16="http://schemas.microsoft.com/office/drawing/2014/main" id="{3FA39945-5A06-53B5-C992-C7ACB3F5D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3180" y="2398729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Yannis">
            <a:extLst>
              <a:ext uri="{FF2B5EF4-FFF2-40B4-BE49-F238E27FC236}">
                <a16:creationId xmlns:a16="http://schemas.microsoft.com/office/drawing/2014/main" id="{62820C75-539E-1B56-1010-56952123E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0057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01EED-4D9C-E57A-F78D-337EEFAA9985}"/>
              </a:ext>
            </a:extLst>
          </p:cNvPr>
          <p:cNvSpPr txBox="1"/>
          <p:nvPr/>
        </p:nvSpPr>
        <p:spPr>
          <a:xfrm>
            <a:off x="3037403" y="4658687"/>
            <a:ext cx="2918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Haben</a:t>
            </a:r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Girma</a:t>
            </a:r>
            <a:endParaRPr lang="en-US" sz="2000" b="1" dirty="0">
              <a:latin typeface="Segoe Condensed" panose="020B0606040200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Human rights lawyer advancing disability justice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92D6F-438F-B99E-F0E5-DA2E90C84A9D}"/>
              </a:ext>
            </a:extLst>
          </p:cNvPr>
          <p:cNvSpPr txBox="1"/>
          <p:nvPr/>
        </p:nvSpPr>
        <p:spPr>
          <a:xfrm>
            <a:off x="341029" y="1573291"/>
            <a:ext cx="529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Monday</a:t>
            </a:r>
          </a:p>
        </p:txBody>
      </p:sp>
      <p:pic>
        <p:nvPicPr>
          <p:cNvPr id="10" name="Picture 10" descr="Profile photo of Georgios Kouroupetroglou">
            <a:extLst>
              <a:ext uri="{FF2B5EF4-FFF2-40B4-BE49-F238E27FC236}">
                <a16:creationId xmlns:a16="http://schemas.microsoft.com/office/drawing/2014/main" id="{8BE4215F-61F8-060E-A2E9-E1A255D1F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29" y="2386206"/>
            <a:ext cx="2286000" cy="2286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D7371-1DCC-E26E-E74F-7270FB1F3770}"/>
              </a:ext>
            </a:extLst>
          </p:cNvPr>
          <p:cNvSpPr txBox="1"/>
          <p:nvPr/>
        </p:nvSpPr>
        <p:spPr>
          <a:xfrm>
            <a:off x="152813" y="4658687"/>
            <a:ext cx="2932832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Georgios Kouroupetroglou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President, Advancement of Assistive Technology in Europe; Prof, NKUA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81A13-5E14-A30A-79B4-4E81006326B9}"/>
              </a:ext>
            </a:extLst>
          </p:cNvPr>
          <p:cNvSpPr txBox="1"/>
          <p:nvPr/>
        </p:nvSpPr>
        <p:spPr>
          <a:xfrm>
            <a:off x="6790056" y="1573291"/>
            <a:ext cx="510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236F3-1FAA-929C-F55B-90D8452F3F71}"/>
              </a:ext>
            </a:extLst>
          </p:cNvPr>
          <p:cNvSpPr txBox="1"/>
          <p:nvPr/>
        </p:nvSpPr>
        <p:spPr>
          <a:xfrm>
            <a:off x="6298395" y="4658687"/>
            <a:ext cx="3075090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Yannis Ioannidis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President, ACM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Professor, NKUA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CA2A3-22C5-6FA6-02E8-3AB4AA51977D}"/>
              </a:ext>
            </a:extLst>
          </p:cNvPr>
          <p:cNvSpPr txBox="1"/>
          <p:nvPr/>
        </p:nvSpPr>
        <p:spPr>
          <a:xfrm>
            <a:off x="9218635" y="4644593"/>
            <a:ext cx="3075090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Clayton Lewis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 Emeritus, U. of Colorado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SIGACCESS Outstanding Contribution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DC382-5887-DA45-2582-0D25DA02C32F}"/>
              </a:ext>
            </a:extLst>
          </p:cNvPr>
          <p:cNvCxnSpPr>
            <a:cxnSpLocks/>
          </p:cNvCxnSpPr>
          <p:nvPr/>
        </p:nvCxnSpPr>
        <p:spPr>
          <a:xfrm flipH="1">
            <a:off x="341029" y="1865679"/>
            <a:ext cx="166557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063FE5-67E8-717F-97A5-099DCBB2778E}"/>
              </a:ext>
            </a:extLst>
          </p:cNvPr>
          <p:cNvCxnSpPr>
            <a:cxnSpLocks/>
          </p:cNvCxnSpPr>
          <p:nvPr/>
        </p:nvCxnSpPr>
        <p:spPr>
          <a:xfrm flipH="1" flipV="1">
            <a:off x="3974190" y="1865679"/>
            <a:ext cx="1664208" cy="12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B0C4E3-1F18-B4E5-8056-8499CF59252B}"/>
              </a:ext>
            </a:extLst>
          </p:cNvPr>
          <p:cNvCxnSpPr>
            <a:cxnSpLocks/>
          </p:cNvCxnSpPr>
          <p:nvPr/>
        </p:nvCxnSpPr>
        <p:spPr>
          <a:xfrm flipH="1">
            <a:off x="6754211" y="1864458"/>
            <a:ext cx="166557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A86836-CDC5-4081-E56F-3DA5DA9A83A5}"/>
              </a:ext>
            </a:extLst>
          </p:cNvPr>
          <p:cNvCxnSpPr>
            <a:cxnSpLocks/>
          </p:cNvCxnSpPr>
          <p:nvPr/>
        </p:nvCxnSpPr>
        <p:spPr>
          <a:xfrm flipH="1" flipV="1">
            <a:off x="10234972" y="1864458"/>
            <a:ext cx="1664208" cy="12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8"/>
    </mc:Choice>
    <mc:Fallback xmlns="">
      <p:transition spd="slow" advTm="1690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4495-05D8-6A4B-F5AD-8D499309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SIGACCESS Award: Clayton Lewis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3AD4-6173-8E54-CB49-3569C8DD29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ASSETS’22 Day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E8C04-20B3-5F4E-40F0-810110B06753}"/>
              </a:ext>
            </a:extLst>
          </p:cNvPr>
          <p:cNvSpPr txBox="1"/>
          <p:nvPr/>
        </p:nvSpPr>
        <p:spPr>
          <a:xfrm>
            <a:off x="3924300" y="2077318"/>
            <a:ext cx="748582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Professor</a:t>
            </a:r>
            <a:r>
              <a:rPr lang="en-US" sz="2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 Colorado Boulder (1984-2021)</a:t>
            </a:r>
          </a:p>
          <a:p>
            <a:pPr algn="l"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ACM SIGCHI Academy,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2009</a:t>
            </a:r>
          </a:p>
          <a:p>
            <a:pPr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ACM SIGCHI Social Impact Award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2011</a:t>
            </a:r>
          </a:p>
          <a:p>
            <a:pPr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President’s Teaching Scholar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University of Colorado</a:t>
            </a:r>
          </a:p>
          <a:p>
            <a:pPr>
              <a:spcAft>
                <a:spcPts val="1400"/>
              </a:spcAft>
            </a:pPr>
            <a:r>
              <a:rPr lang="en-US" sz="2200" b="1" dirty="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Coleman Institute for Cognitive Disabilities, </a:t>
            </a:r>
            <a:r>
              <a:rPr lang="en-US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2004-2011 </a:t>
            </a:r>
          </a:p>
        </p:txBody>
      </p:sp>
      <p:pic>
        <p:nvPicPr>
          <p:cNvPr id="3" name="Picture 4" descr="head shot of Clayton Lewis">
            <a:extLst>
              <a:ext uri="{FF2B5EF4-FFF2-40B4-BE49-F238E27FC236}">
                <a16:creationId xmlns:a16="http://schemas.microsoft.com/office/drawing/2014/main" id="{F14A8358-65E4-83F7-378E-771FE1927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141" y="2077318"/>
            <a:ext cx="2934978" cy="293497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F47149-498A-C23F-9FA3-4A0F55C978DE}"/>
              </a:ext>
            </a:extLst>
          </p:cNvPr>
          <p:cNvSpPr txBox="1"/>
          <p:nvPr/>
        </p:nvSpPr>
        <p:spPr>
          <a:xfrm>
            <a:off x="341029" y="5144816"/>
            <a:ext cx="3075090" cy="892552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2000" b="1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Clayton Lewis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Professor Emeritus, U. of Colorado</a:t>
            </a:r>
            <a:b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Condensed" panose="020B0606040200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SIGACCESS Outstanding Contribution</a:t>
            </a:r>
          </a:p>
        </p:txBody>
      </p:sp>
    </p:spTree>
    <p:extLst>
      <p:ext uri="{BB962C8B-B14F-4D97-AF65-F5344CB8AC3E}">
        <p14:creationId xmlns:p14="http://schemas.microsoft.com/office/powerpoint/2010/main" val="2247249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Screenshot of the Outstanding Contribution Recipient 2022 webpage">
            <a:extLst>
              <a:ext uri="{FF2B5EF4-FFF2-40B4-BE49-F238E27FC236}">
                <a16:creationId xmlns:a16="http://schemas.microsoft.com/office/drawing/2014/main" id="{119F1A19-01F8-B50C-249C-321FFF3F2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tinguished guest and Local Chair Georgios Kouroupetroglou giving opening remarks">
            <a:extLst>
              <a:ext uri="{FF2B5EF4-FFF2-40B4-BE49-F238E27FC236}">
                <a16:creationId xmlns:a16="http://schemas.microsoft.com/office/drawing/2014/main" id="{463811CD-8721-1B9B-5DDC-8CC05F292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picture of the ASSETS'22 conference room showing the three screens with two reserved for presentation content and a third for captions. On the stage is a presenter, an interpreter, and standing next to the stage is the talk moderator">
            <a:extLst>
              <a:ext uri="{FF2B5EF4-FFF2-40B4-BE49-F238E27FC236}">
                <a16:creationId xmlns:a16="http://schemas.microsoft.com/office/drawing/2014/main" id="{0ED4FB09-C51B-128F-7556-E25462A34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Haben Firma standing on the ASSETS'22 stage holding her dynamic braille keyboard">
            <a:extLst>
              <a:ext uri="{FF2B5EF4-FFF2-40B4-BE49-F238E27FC236}">
                <a16:creationId xmlns:a16="http://schemas.microsoft.com/office/drawing/2014/main" id="{728480D1-FB8C-A019-366C-D9128E24B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5EE97B-53BD-4262-7576-AB436AEB7D39}"/>
              </a:ext>
            </a:extLst>
          </p:cNvPr>
          <p:cNvSpPr/>
          <p:nvPr/>
        </p:nvSpPr>
        <p:spPr>
          <a:xfrm>
            <a:off x="2867770" y="410736"/>
            <a:ext cx="3347499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63EE2-086E-4F78-29C2-834DAB6C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568" y="522275"/>
            <a:ext cx="11493164" cy="701438"/>
          </a:xfrm>
        </p:spPr>
        <p:txBody>
          <a:bodyPr/>
          <a:lstStyle/>
          <a:p>
            <a:r>
              <a:rPr lang="en-US" dirty="0"/>
              <a:t>ASSETS’22 Day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AC75F-1D09-99B4-DF38-7D8A687877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74568" y="1044666"/>
            <a:ext cx="4724401" cy="411367"/>
          </a:xfrm>
        </p:spPr>
        <p:txBody>
          <a:bodyPr/>
          <a:lstStyle/>
          <a:p>
            <a:r>
              <a:rPr lang="en-US" dirty="0"/>
              <a:t>Athens, Greece</a:t>
            </a:r>
          </a:p>
        </p:txBody>
      </p:sp>
    </p:spTree>
    <p:extLst>
      <p:ext uri="{BB962C8B-B14F-4D97-AF65-F5344CB8AC3E}">
        <p14:creationId xmlns:p14="http://schemas.microsoft.com/office/powerpoint/2010/main" val="15679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14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0673F1C5-E616-303F-7B8C-99075CD78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635480" cy="34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96DE24E-9D4D-E35D-BF4F-B44F4CA13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3548987"/>
            <a:ext cx="4635480" cy="33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8DF9253D-C05A-BF15-F4D8-EC95F0B3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959" y="10"/>
            <a:ext cx="7453039" cy="44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4C3259D-595C-8B96-CE84-8F2635E0C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4735912" y="4526276"/>
            <a:ext cx="2430949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F2778D9B-A901-E345-9A77-B12423B75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7267272" y="4526276"/>
            <a:ext cx="2412157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63F59A3-7419-14F8-3BEA-91A68B5AD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9836" y="4526274"/>
            <a:ext cx="2412157" cy="23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09A3E1-8424-9AD6-D977-282756489CB0}"/>
              </a:ext>
            </a:extLst>
          </p:cNvPr>
          <p:cNvSpPr/>
          <p:nvPr/>
        </p:nvSpPr>
        <p:spPr>
          <a:xfrm>
            <a:off x="-103439" y="2933685"/>
            <a:ext cx="3347499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95BC9-4A0A-0A8C-C766-3211985D79B6}"/>
              </a:ext>
            </a:extLst>
          </p:cNvPr>
          <p:cNvSpPr txBox="1"/>
          <p:nvPr/>
        </p:nvSpPr>
        <p:spPr>
          <a:xfrm>
            <a:off x="169180" y="3550900"/>
            <a:ext cx="3347499" cy="400110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Posters &amp; Demos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ADCEAA7-C085-106A-02DA-42758FC0A10F}"/>
              </a:ext>
            </a:extLst>
          </p:cNvPr>
          <p:cNvSpPr txBox="1">
            <a:spLocks/>
          </p:cNvSpPr>
          <p:nvPr/>
        </p:nvSpPr>
        <p:spPr>
          <a:xfrm>
            <a:off x="291111" y="3082949"/>
            <a:ext cx="2892757" cy="55849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ASSETS’22 Day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2A1E65-CFC1-6C03-D3DE-A164CA0B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80" y="-776071"/>
            <a:ext cx="11493164" cy="701438"/>
          </a:xfrm>
        </p:spPr>
        <p:txBody>
          <a:bodyPr/>
          <a:lstStyle/>
          <a:p>
            <a:r>
              <a:rPr lang="en-US" dirty="0">
                <a:solidFill>
                  <a:srgbClr val="ECECEC"/>
                </a:solidFill>
              </a:rPr>
              <a:t>ASSETS’22 Day 1 Posters and Demos</a:t>
            </a:r>
          </a:p>
        </p:txBody>
      </p:sp>
    </p:spTree>
    <p:extLst>
      <p:ext uri="{BB962C8B-B14F-4D97-AF65-F5344CB8AC3E}">
        <p14:creationId xmlns:p14="http://schemas.microsoft.com/office/powerpoint/2010/main" val="39633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shot of virtual trivia night">
            <a:extLst>
              <a:ext uri="{FF2B5EF4-FFF2-40B4-BE49-F238E27FC236}">
                <a16:creationId xmlns:a16="http://schemas.microsoft.com/office/drawing/2014/main" id="{3391E5C5-1AED-1547-B5F6-C167C058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09" y="405632"/>
            <a:ext cx="10561983" cy="60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E8DD18-DDC3-49FD-EE50-4BF3D51B136C}"/>
              </a:ext>
            </a:extLst>
          </p:cNvPr>
          <p:cNvSpPr/>
          <p:nvPr/>
        </p:nvSpPr>
        <p:spPr>
          <a:xfrm>
            <a:off x="0" y="569762"/>
            <a:ext cx="3347499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ABE33-7539-D225-8F26-1A906372B5A8}"/>
              </a:ext>
            </a:extLst>
          </p:cNvPr>
          <p:cNvSpPr txBox="1"/>
          <p:nvPr/>
        </p:nvSpPr>
        <p:spPr>
          <a:xfrm>
            <a:off x="272619" y="1186977"/>
            <a:ext cx="3347499" cy="400110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Virtual Land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3E6C7B3-24D1-20FA-D751-98D8FA0DB58C}"/>
              </a:ext>
            </a:extLst>
          </p:cNvPr>
          <p:cNvSpPr txBox="1">
            <a:spLocks/>
          </p:cNvSpPr>
          <p:nvPr/>
        </p:nvSpPr>
        <p:spPr>
          <a:xfrm>
            <a:off x="394550" y="719026"/>
            <a:ext cx="2892757" cy="55849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ASSETS’22 Day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25EBA4-0386-5B25-CE3E-E21F08CF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1726"/>
            <a:ext cx="11493164" cy="701438"/>
          </a:xfrm>
        </p:spPr>
        <p:txBody>
          <a:bodyPr/>
          <a:lstStyle/>
          <a:p>
            <a:r>
              <a:rPr lang="en-US" dirty="0">
                <a:solidFill>
                  <a:srgbClr val="ECECEC"/>
                </a:solidFill>
              </a:rPr>
              <a:t>ASSETS’22 Day 1 Virtual Trivia</a:t>
            </a:r>
          </a:p>
        </p:txBody>
      </p:sp>
    </p:spTree>
    <p:extLst>
      <p:ext uri="{BB962C8B-B14F-4D97-AF65-F5344CB8AC3E}">
        <p14:creationId xmlns:p14="http://schemas.microsoft.com/office/powerpoint/2010/main" val="5620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reenshot from the Trivia Discord channel with Momona Yamagami saying … ”Thanks so much Kelly Mack and Laurianne Sitbon for hosting such a fun event. I learned so much about Greece!”">
            <a:extLst>
              <a:ext uri="{FF2B5EF4-FFF2-40B4-BE49-F238E27FC236}">
                <a16:creationId xmlns:a16="http://schemas.microsoft.com/office/drawing/2014/main" id="{BC6F2ADA-01DB-6B96-B287-BD83D3CE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0" y="1514790"/>
            <a:ext cx="11498200" cy="382842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615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14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 descr="A selfie of Earl Huff and Aquesha Martin-Hammond shared on #selfie channel">
            <a:extLst>
              <a:ext uri="{FF2B5EF4-FFF2-40B4-BE49-F238E27FC236}">
                <a16:creationId xmlns:a16="http://schemas.microsoft.com/office/drawing/2014/main" id="{0673F1C5-E616-303F-7B8C-99075CD78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635480" cy="34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selfie of student volunteers and Local Chair Ariadni shared on #selfie channel">
            <a:extLst>
              <a:ext uri="{FF2B5EF4-FFF2-40B4-BE49-F238E27FC236}">
                <a16:creationId xmlns:a16="http://schemas.microsoft.com/office/drawing/2014/main" id="{A96DE24E-9D4D-E35D-BF4F-B44F4CA13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3548987"/>
            <a:ext cx="4635480" cy="33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 selfie of Haben Girma, Megan Hoffmann, Cyndi Bennett, and Emma McDonnell shared on #selfie channel">
            <a:extLst>
              <a:ext uri="{FF2B5EF4-FFF2-40B4-BE49-F238E27FC236}">
                <a16:creationId xmlns:a16="http://schemas.microsoft.com/office/drawing/2014/main" id="{8DF9253D-C05A-BF15-F4D8-EC95F0B3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959" y="10"/>
            <a:ext cx="7453039" cy="44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selfie of Jongi and Hernissa shared on #selfie">
            <a:extLst>
              <a:ext uri="{FF2B5EF4-FFF2-40B4-BE49-F238E27FC236}">
                <a16:creationId xmlns:a16="http://schemas.microsoft.com/office/drawing/2014/main" id="{74C3259D-595C-8B96-CE84-8F2635E0C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4735912" y="4526276"/>
            <a:ext cx="2430949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 selfie or Georgios and Kristen shared on #selfie">
            <a:extLst>
              <a:ext uri="{FF2B5EF4-FFF2-40B4-BE49-F238E27FC236}">
                <a16:creationId xmlns:a16="http://schemas.microsoft.com/office/drawing/2014/main" id="{F2778D9B-A901-E345-9A77-B12423B75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7267272" y="4526276"/>
            <a:ext cx="2412157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selfie shared on #selfie">
            <a:extLst>
              <a:ext uri="{FF2B5EF4-FFF2-40B4-BE49-F238E27FC236}">
                <a16:creationId xmlns:a16="http://schemas.microsoft.com/office/drawing/2014/main" id="{863F59A3-7419-14F8-3BEA-91A68B5AD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9836" y="4526274"/>
            <a:ext cx="2412157" cy="23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09A3E1-8424-9AD6-D977-282756489CB0}"/>
              </a:ext>
            </a:extLst>
          </p:cNvPr>
          <p:cNvSpPr/>
          <p:nvPr/>
        </p:nvSpPr>
        <p:spPr>
          <a:xfrm>
            <a:off x="-103439" y="2933685"/>
            <a:ext cx="3347499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95BC9-4A0A-0A8C-C766-3211985D79B6}"/>
              </a:ext>
            </a:extLst>
          </p:cNvPr>
          <p:cNvSpPr txBox="1"/>
          <p:nvPr/>
        </p:nvSpPr>
        <p:spPr>
          <a:xfrm>
            <a:off x="169180" y="3550900"/>
            <a:ext cx="3347499" cy="400110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#selfie channel</a:t>
            </a:r>
            <a:endParaRPr lang="en-US" sz="2000" dirty="0">
              <a:solidFill>
                <a:schemeClr val="bg1"/>
              </a:solidFill>
              <a:latin typeface="Raleway" panose="020B05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ADCEAA7-C085-106A-02DA-42758FC0A10F}"/>
              </a:ext>
            </a:extLst>
          </p:cNvPr>
          <p:cNvSpPr txBox="1">
            <a:spLocks/>
          </p:cNvSpPr>
          <p:nvPr/>
        </p:nvSpPr>
        <p:spPr>
          <a:xfrm>
            <a:off x="291111" y="3082949"/>
            <a:ext cx="2892757" cy="55849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ASSETS’22 Day 1</a:t>
            </a:r>
          </a:p>
        </p:txBody>
      </p:sp>
    </p:spTree>
    <p:extLst>
      <p:ext uri="{BB962C8B-B14F-4D97-AF65-F5344CB8AC3E}">
        <p14:creationId xmlns:p14="http://schemas.microsoft.com/office/powerpoint/2010/main" val="300281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3D842C-2181-BE09-DCB1-1C02E425F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21954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"/>
    </mc:Choice>
    <mc:Fallback xmlns="">
      <p:transition spd="slow" advTm="36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 of the program from the website https://assets22.sigaccess.org/program.html &#10;">
            <a:extLst>
              <a:ext uri="{FF2B5EF4-FFF2-40B4-BE49-F238E27FC236}">
                <a16:creationId xmlns:a16="http://schemas.microsoft.com/office/drawing/2014/main" id="{364F9A54-6B6C-C913-CDB1-6D33C1D7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079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4493E-DE67-B900-0F4E-AD31C6AE680D}"/>
              </a:ext>
            </a:extLst>
          </p:cNvPr>
          <p:cNvSpPr/>
          <p:nvPr/>
        </p:nvSpPr>
        <p:spPr>
          <a:xfrm>
            <a:off x="-119272" y="702283"/>
            <a:ext cx="3983606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BCC49EB-8F2E-2AC9-8360-F7C4970C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62" y="851547"/>
            <a:ext cx="3670864" cy="55849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bas Neue" panose="020B0606020202050201" pitchFamily="34" charset="77"/>
              </a:rPr>
              <a:t>Website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4E5BA-1D2C-7277-18F2-8A703D649C20}"/>
              </a:ext>
            </a:extLst>
          </p:cNvPr>
          <p:cNvSpPr txBox="1"/>
          <p:nvPr/>
        </p:nvSpPr>
        <p:spPr>
          <a:xfrm>
            <a:off x="310099" y="1319498"/>
            <a:ext cx="3347499" cy="338554"/>
          </a:xfrm>
          <a:prstGeom prst="rect">
            <a:avLst/>
          </a:prstGeom>
          <a:noFill/>
        </p:spPr>
        <p:txBody>
          <a:bodyPr wrap="square" lIns="0" tIns="45720" bIns="4572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Condensed" panose="020B0606040200020203" pitchFamily="34" charset="0"/>
                <a:cs typeface="Segoe UI 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https://assets22.sigaccess.org/program.html</a:t>
            </a:r>
            <a:r>
              <a:rPr lang="en-US" sz="1600" dirty="0">
                <a:solidFill>
                  <a:schemeClr val="bg1"/>
                </a:solidFill>
                <a:latin typeface="Segoe Condensed" panose="020B0606040200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8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"/>
    </mc:Choice>
    <mc:Fallback xmlns="">
      <p:transition spd="slow" advTm="611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thens' Acropolis Museum Reopens to the World">
            <a:extLst>
              <a:ext uri="{FF2B5EF4-FFF2-40B4-BE49-F238E27FC236}">
                <a16:creationId xmlns:a16="http://schemas.microsoft.com/office/drawing/2014/main" id="{9D4D2F2F-70B1-BFC2-C086-78C836E1B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5142174" y="3281147"/>
            <a:ext cx="7049806" cy="36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gourmet dining experience in Athens overlooking the Parthenon!">
            <a:extLst>
              <a:ext uri="{FF2B5EF4-FFF2-40B4-BE49-F238E27FC236}">
                <a16:creationId xmlns:a16="http://schemas.microsoft.com/office/drawing/2014/main" id="{6AACC4BF-D3FD-C08E-0107-06DDC739A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bles United, Νot Marbles Returned - Greece Is">
            <a:extLst>
              <a:ext uri="{FF2B5EF4-FFF2-40B4-BE49-F238E27FC236}">
                <a16:creationId xmlns:a16="http://schemas.microsoft.com/office/drawing/2014/main" id="{A27D4C95-5088-D775-48E8-6E88F81DD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7434470" y="0"/>
            <a:ext cx="4757510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ploring the Ancient City Beneath the Acropolis Museum - Greece Is">
            <a:extLst>
              <a:ext uri="{FF2B5EF4-FFF2-40B4-BE49-F238E27FC236}">
                <a16:creationId xmlns:a16="http://schemas.microsoft.com/office/drawing/2014/main" id="{AE0EC26B-4F70-6C00-B7BC-7165D384D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955222-33E4-E106-E4F0-9F74A0F89073}"/>
              </a:ext>
            </a:extLst>
          </p:cNvPr>
          <p:cNvSpPr/>
          <p:nvPr/>
        </p:nvSpPr>
        <p:spPr>
          <a:xfrm>
            <a:off x="-119272" y="702283"/>
            <a:ext cx="3983606" cy="11106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8A1C23C-C816-A3DB-91F7-D4DC55A3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62" y="851547"/>
            <a:ext cx="3670864" cy="55849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bas Neue" panose="020B0606020202050201" pitchFamily="34" charset="77"/>
              </a:rPr>
              <a:t>Acropolis Museum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A958A-4B3E-CD0E-F1A0-DD66DDCF821E}"/>
              </a:ext>
            </a:extLst>
          </p:cNvPr>
          <p:cNvSpPr txBox="1"/>
          <p:nvPr/>
        </p:nvSpPr>
        <p:spPr>
          <a:xfrm>
            <a:off x="310099" y="1319498"/>
            <a:ext cx="3347499" cy="400110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aleway" panose="020B0503030101060003" pitchFamily="34" charset="0"/>
                <a:cs typeface="Segoe UI Light" panose="020B0502040204020203" pitchFamily="34" charset="0"/>
              </a:rPr>
              <a:t>Tues, Oct 25 | 20:00-23:30</a:t>
            </a:r>
          </a:p>
        </p:txBody>
      </p:sp>
    </p:spTree>
    <p:extLst>
      <p:ext uri="{BB962C8B-B14F-4D97-AF65-F5344CB8AC3E}">
        <p14:creationId xmlns:p14="http://schemas.microsoft.com/office/powerpoint/2010/main" val="23888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"/>
    </mc:Choice>
    <mc:Fallback xmlns="">
      <p:transition spd="slow" advTm="617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5070</TotalTime>
  <Words>904</Words>
  <Application>Microsoft Office PowerPoint</Application>
  <PresentationFormat>Widescreen</PresentationFormat>
  <Paragraphs>110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</vt:lpstr>
      <vt:lpstr>Segoe UI Semibold</vt:lpstr>
      <vt:lpstr>Segoe UI Light</vt:lpstr>
      <vt:lpstr>Bebas Neue</vt:lpstr>
      <vt:lpstr>Segoe UI</vt:lpstr>
      <vt:lpstr>Arial</vt:lpstr>
      <vt:lpstr>Segoe Condensed</vt:lpstr>
      <vt:lpstr>Raleway</vt:lpstr>
      <vt:lpstr>Museo Sans 100</vt:lpstr>
      <vt:lpstr>Calibri Light</vt:lpstr>
      <vt:lpstr>Office Theme</vt:lpstr>
      <vt:lpstr>1_Office Theme</vt:lpstr>
      <vt:lpstr>PowerPoint Presentation</vt:lpstr>
      <vt:lpstr>ASSETS’22 Day 1</vt:lpstr>
      <vt:lpstr>ASSETS’22 Day 1 Posters and Demos</vt:lpstr>
      <vt:lpstr>ASSETS’22 Day 1 Virtual Trivia</vt:lpstr>
      <vt:lpstr>PowerPoint Presentation</vt:lpstr>
      <vt:lpstr>PowerPoint Presentation</vt:lpstr>
      <vt:lpstr>Day 2</vt:lpstr>
      <vt:lpstr>Website Program</vt:lpstr>
      <vt:lpstr>Acropolis Museum</vt:lpstr>
      <vt:lpstr>Acropolis Museum</vt:lpstr>
      <vt:lpstr>PowerPoint Presentation</vt:lpstr>
      <vt:lpstr>Distinguished guestS</vt:lpstr>
      <vt:lpstr>ACM President: Yannis Ioannidis</vt:lpstr>
      <vt:lpstr>Distinguished guestS</vt:lpstr>
      <vt:lpstr>SIGACCESS Award: Clayton Lewis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Froehlich</dc:creator>
  <cp:lastModifiedBy>Jon Froehlich</cp:lastModifiedBy>
  <cp:revision>64</cp:revision>
  <dcterms:created xsi:type="dcterms:W3CDTF">2022-10-22T01:34:52Z</dcterms:created>
  <dcterms:modified xsi:type="dcterms:W3CDTF">2022-10-28T21:49:45Z</dcterms:modified>
</cp:coreProperties>
</file>